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36"/>
  </p:notesMasterIdLst>
  <p:sldIdLst>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321" r:id="rId19"/>
    <p:sldId id="299" r:id="rId20"/>
    <p:sldId id="300" r:id="rId21"/>
    <p:sldId id="301" r:id="rId22"/>
    <p:sldId id="304" r:id="rId23"/>
    <p:sldId id="302" r:id="rId24"/>
    <p:sldId id="303" r:id="rId25"/>
    <p:sldId id="326" r:id="rId26"/>
    <p:sldId id="327" r:id="rId27"/>
    <p:sldId id="322" r:id="rId28"/>
    <p:sldId id="323" r:id="rId29"/>
    <p:sldId id="324" r:id="rId30"/>
    <p:sldId id="325" r:id="rId31"/>
    <p:sldId id="306" r:id="rId32"/>
    <p:sldId id="307" r:id="rId33"/>
    <p:sldId id="308" r:id="rId34"/>
    <p:sldId id="30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652E7-5CDB-47E3-9637-FE89C26102FB}" v="157" dt="2017-03-02T20:32:16.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60528" autoAdjust="0"/>
  </p:normalViewPr>
  <p:slideViewPr>
    <p:cSldViewPr snapToGrid="0">
      <p:cViewPr varScale="1">
        <p:scale>
          <a:sx n="57" d="100"/>
          <a:sy n="57" d="100"/>
        </p:scale>
        <p:origin x="13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27DC-8494-497F-A96D-415FCA9839C3}" type="datetimeFigureOut">
              <a:rPr lang="en-US" smtClean="0"/>
              <a:t>6/2/2017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6F184-D0DE-4EA4-92F0-32FB0A945ECB}" type="slidenum">
              <a:rPr lang="en-US" smtClean="0"/>
              <a:t>‹#›</a:t>
            </a:fld>
            <a:endParaRPr lang="en-US"/>
          </a:p>
        </p:txBody>
      </p:sp>
    </p:spTree>
    <p:extLst>
      <p:ext uri="{BB962C8B-B14F-4D97-AF65-F5344CB8AC3E}">
        <p14:creationId xmlns:p14="http://schemas.microsoft.com/office/powerpoint/2010/main" val="276289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registry.hub.docker.com/u/microsoft/aspne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github.com/docker/distrib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Going to take you back to a time before shipping standards were in place.</a:t>
            </a:r>
          </a:p>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1</a:t>
            </a:fld>
            <a:endParaRPr lang="en-US"/>
          </a:p>
        </p:txBody>
      </p:sp>
    </p:spTree>
    <p:extLst>
      <p:ext uri="{BB962C8B-B14F-4D97-AF65-F5344CB8AC3E}">
        <p14:creationId xmlns:p14="http://schemas.microsoft.com/office/powerpoint/2010/main" val="13650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10</a:t>
            </a:fld>
            <a:endParaRPr lang="en-US"/>
          </a:p>
        </p:txBody>
      </p:sp>
    </p:spTree>
    <p:extLst>
      <p:ext uri="{BB962C8B-B14F-4D97-AF65-F5344CB8AC3E}">
        <p14:creationId xmlns:p14="http://schemas.microsoft.com/office/powerpoint/2010/main" val="87999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Namespaces and </a:t>
            </a:r>
            <a:r>
              <a:rPr lang="en-US" sz="1200" kern="1200" dirty="0" err="1">
                <a:solidFill>
                  <a:schemeClr val="tx1"/>
                </a:solidFill>
                <a:effectLst/>
                <a:latin typeface="+mn-lt"/>
                <a:ea typeface="+mn-ea"/>
                <a:cs typeface="+mn-cs"/>
              </a:rPr>
              <a:t>cnames</a:t>
            </a:r>
            <a:r>
              <a:rPr lang="en-US" sz="1200" kern="1200" dirty="0">
                <a:solidFill>
                  <a:schemeClr val="tx1"/>
                </a:solidFill>
                <a:effectLst/>
                <a:latin typeface="+mn-lt"/>
                <a:ea typeface="+mn-ea"/>
                <a:cs typeface="+mn-cs"/>
              </a:rPr>
              <a:t>. If you look through the source of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you will not see the word container as we use it for this </a:t>
            </a:r>
            <a:r>
              <a:rPr lang="en-US" sz="1200" kern="1200" dirty="0" err="1">
                <a:solidFill>
                  <a:schemeClr val="tx1"/>
                </a:solidFill>
                <a:effectLst/>
                <a:latin typeface="+mn-lt"/>
                <a:ea typeface="+mn-ea"/>
                <a:cs typeface="+mn-cs"/>
              </a:rPr>
              <a:t>techonology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Cnames</a:t>
            </a:r>
            <a:r>
              <a:rPr lang="en-US" sz="1200" kern="1200" dirty="0">
                <a:solidFill>
                  <a:schemeClr val="tx1"/>
                </a:solidFill>
                <a:effectLst/>
                <a:latin typeface="+mn-lt"/>
                <a:ea typeface="+mn-ea"/>
                <a:cs typeface="+mn-cs"/>
              </a:rPr>
              <a:t> limit resources</a:t>
            </a:r>
          </a:p>
          <a:p>
            <a:r>
              <a:rPr lang="en-US" sz="1200" kern="1200" dirty="0">
                <a:solidFill>
                  <a:schemeClr val="tx1"/>
                </a:solidFill>
                <a:effectLst/>
                <a:latin typeface="+mn-lt"/>
                <a:ea typeface="+mn-ea"/>
                <a:cs typeface="+mn-cs"/>
              </a:rPr>
              <a:t>Namespaces change world view of the container by making them seem like they are the only one.</a:t>
            </a:r>
          </a:p>
          <a:p>
            <a:endParaRPr lang="en-US" dirty="0"/>
          </a:p>
          <a:p>
            <a:endParaRPr lang="en-US" dirty="0"/>
          </a:p>
          <a:p>
            <a:r>
              <a:rPr lang="en-US" dirty="0" err="1"/>
              <a:t>Comon</a:t>
            </a:r>
            <a:r>
              <a:rPr lang="en-US" dirty="0"/>
              <a:t> already…. Show me </a:t>
            </a:r>
            <a:r>
              <a:rPr lang="en-US" dirty="0" err="1"/>
              <a:t>docker</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7991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a:t>
            </a:r>
            <a:r>
              <a:rPr lang="en-US" dirty="0" err="1"/>
              <a:t>docker’s</a:t>
            </a:r>
            <a:r>
              <a:rPr lang="en-US" dirty="0"/>
              <a:t> logo makes sense to you now.</a:t>
            </a:r>
          </a:p>
        </p:txBody>
      </p:sp>
      <p:sp>
        <p:nvSpPr>
          <p:cNvPr id="4" name="Slide Number Placeholder 3"/>
          <p:cNvSpPr>
            <a:spLocks noGrp="1"/>
          </p:cNvSpPr>
          <p:nvPr>
            <p:ph type="sldNum" sz="quarter" idx="10"/>
          </p:nvPr>
        </p:nvSpPr>
        <p:spPr/>
        <p:txBody>
          <a:bodyPr/>
          <a:lstStyle/>
          <a:p>
            <a:fld id="{A456F184-D0DE-4EA4-92F0-32FB0A945ECB}" type="slidenum">
              <a:rPr lang="en-US" smtClean="0"/>
              <a:t>12</a:t>
            </a:fld>
            <a:endParaRPr lang="en-US"/>
          </a:p>
        </p:txBody>
      </p:sp>
    </p:spTree>
    <p:extLst>
      <p:ext uri="{BB962C8B-B14F-4D97-AF65-F5344CB8AC3E}">
        <p14:creationId xmlns:p14="http://schemas.microsoft.com/office/powerpoint/2010/main" val="3868965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13</a:t>
            </a:fld>
            <a:endParaRPr lang="en-US"/>
          </a:p>
        </p:txBody>
      </p:sp>
    </p:spTree>
    <p:extLst>
      <p:ext uri="{BB962C8B-B14F-4D97-AF65-F5344CB8AC3E}">
        <p14:creationId xmlns:p14="http://schemas.microsoft.com/office/powerpoint/2010/main" val="375807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98602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84953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12:05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173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17</a:t>
            </a:fld>
            <a:endParaRPr lang="en-US"/>
          </a:p>
        </p:txBody>
      </p:sp>
    </p:spTree>
    <p:extLst>
      <p:ext uri="{BB962C8B-B14F-4D97-AF65-F5344CB8AC3E}">
        <p14:creationId xmlns:p14="http://schemas.microsoft.com/office/powerpoint/2010/main" val="369964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47530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Reporducibility</a:t>
            </a:r>
            <a:endParaRPr lang="en-US" dirty="0"/>
          </a:p>
          <a:p>
            <a:r>
              <a:rPr lang="en-US" dirty="0" err="1"/>
              <a:t>Immutabliy</a:t>
            </a:r>
            <a:endParaRPr lang="en-US" dirty="0"/>
          </a:p>
          <a:p>
            <a:r>
              <a:rPr lang="en-US" dirty="0"/>
              <a:t>On an cloud</a:t>
            </a:r>
          </a:p>
          <a:p>
            <a:endParaRPr lang="en-US" dirty="0"/>
          </a:p>
          <a:p>
            <a:r>
              <a:rPr lang="en-US" dirty="0" err="1"/>
              <a:t>Scalablitliy</a:t>
            </a:r>
            <a:endParaRPr lang="en-US" dirty="0"/>
          </a:p>
          <a:p>
            <a:r>
              <a:rPr lang="en-US" dirty="0"/>
              <a:t>Reduced costs - </a:t>
            </a:r>
            <a:r>
              <a:rPr lang="en-US" dirty="0" err="1"/>
              <a:t>desinity</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5526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take you back to a time before shipping standards were in place</a:t>
            </a:r>
            <a:r>
              <a:rPr lang="en-US" baseline="0" dirty="0"/>
              <a:t> to frame the concept which was borrowed like so many others.</a:t>
            </a:r>
            <a:endParaRPr lang="en-US" dirty="0"/>
          </a:p>
          <a:p>
            <a:endParaRPr lang="en-US" dirty="0"/>
          </a:p>
          <a:p>
            <a:r>
              <a:rPr lang="en-US" dirty="0"/>
              <a:t>Everything was loaded individual.  Took lots of man power.  Items would get mixed and matched.  Items would be all over the ship.</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3912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6789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9611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this but for now that is all you need to know.</a:t>
            </a:r>
          </a:p>
          <a:p>
            <a:endParaRPr lang="en-US" dirty="0"/>
          </a:p>
          <a:p>
            <a:r>
              <a:rPr lang="en-US" dirty="0"/>
              <a:t>Think: objects are instantiation of class.  Containers are instances of images.</a:t>
            </a:r>
          </a:p>
          <a:p>
            <a:endParaRPr lang="en-US" dirty="0"/>
          </a:p>
          <a:p>
            <a:r>
              <a:rPr lang="en-US" dirty="0"/>
              <a:t>This is important later on during build.</a:t>
            </a:r>
          </a:p>
          <a:p>
            <a:endParaRPr lang="en-US" dirty="0"/>
          </a:p>
          <a:p>
            <a:r>
              <a:rPr lang="en-US" dirty="0"/>
              <a:t>Brought to you by Union Mounts.  (https://en.wikipedia.org/wiki/Union_mount)</a:t>
            </a: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60671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and </a:t>
            </a:r>
            <a:r>
              <a:rPr lang="en-US" dirty="0" err="1"/>
              <a:t>telly</a:t>
            </a:r>
            <a:r>
              <a:rPr lang="en-US" dirty="0"/>
              <a:t> type attached to it.</a:t>
            </a:r>
          </a:p>
        </p:txBody>
      </p:sp>
      <p:sp>
        <p:nvSpPr>
          <p:cNvPr id="4" name="Slide Number Placeholder 3"/>
          <p:cNvSpPr>
            <a:spLocks noGrp="1"/>
          </p:cNvSpPr>
          <p:nvPr>
            <p:ph type="sldNum" sz="quarter" idx="10"/>
          </p:nvPr>
        </p:nvSpPr>
        <p:spPr/>
        <p:txBody>
          <a:bodyPr/>
          <a:lstStyle/>
          <a:p>
            <a:fld id="{A456F184-D0DE-4EA4-92F0-32FB0A945ECB}" type="slidenum">
              <a:rPr lang="en-US" smtClean="0"/>
              <a:t>23</a:t>
            </a:fld>
            <a:endParaRPr lang="en-US"/>
          </a:p>
        </p:txBody>
      </p:sp>
    </p:spTree>
    <p:extLst>
      <p:ext uri="{BB962C8B-B14F-4D97-AF65-F5344CB8AC3E}">
        <p14:creationId xmlns:p14="http://schemas.microsoft.com/office/powerpoint/2010/main" val="3125034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and </a:t>
            </a:r>
            <a:r>
              <a:rPr lang="en-US" dirty="0" err="1"/>
              <a:t>telly</a:t>
            </a:r>
            <a:r>
              <a:rPr lang="en-US" dirty="0"/>
              <a:t> type attached to it.</a:t>
            </a:r>
          </a:p>
        </p:txBody>
      </p:sp>
      <p:sp>
        <p:nvSpPr>
          <p:cNvPr id="4" name="Slide Number Placeholder 3"/>
          <p:cNvSpPr>
            <a:spLocks noGrp="1"/>
          </p:cNvSpPr>
          <p:nvPr>
            <p:ph type="sldNum" sz="quarter" idx="10"/>
          </p:nvPr>
        </p:nvSpPr>
        <p:spPr/>
        <p:txBody>
          <a:bodyPr/>
          <a:lstStyle/>
          <a:p>
            <a:fld id="{A456F184-D0DE-4EA4-92F0-32FB0A945ECB}" type="slidenum">
              <a:rPr lang="en-US" smtClean="0"/>
              <a:t>24</a:t>
            </a:fld>
            <a:endParaRPr lang="en-US"/>
          </a:p>
        </p:txBody>
      </p:sp>
    </p:spTree>
    <p:extLst>
      <p:ext uri="{BB962C8B-B14F-4D97-AF65-F5344CB8AC3E}">
        <p14:creationId xmlns:p14="http://schemas.microsoft.com/office/powerpoint/2010/main" val="269240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and </a:t>
            </a:r>
            <a:r>
              <a:rPr lang="en-US" dirty="0" err="1"/>
              <a:t>telly</a:t>
            </a:r>
            <a:r>
              <a:rPr lang="en-US" dirty="0"/>
              <a:t> type attached to it.</a:t>
            </a:r>
          </a:p>
        </p:txBody>
      </p:sp>
      <p:sp>
        <p:nvSpPr>
          <p:cNvPr id="4" name="Slide Number Placeholder 3"/>
          <p:cNvSpPr>
            <a:spLocks noGrp="1"/>
          </p:cNvSpPr>
          <p:nvPr>
            <p:ph type="sldNum" sz="quarter" idx="10"/>
          </p:nvPr>
        </p:nvSpPr>
        <p:spPr/>
        <p:txBody>
          <a:bodyPr/>
          <a:lstStyle/>
          <a:p>
            <a:fld id="{A456F184-D0DE-4EA4-92F0-32FB0A945ECB}" type="slidenum">
              <a:rPr lang="en-US" smtClean="0"/>
              <a:t>25</a:t>
            </a:fld>
            <a:endParaRPr lang="en-US"/>
          </a:p>
        </p:txBody>
      </p:sp>
    </p:spTree>
    <p:extLst>
      <p:ext uri="{BB962C8B-B14F-4D97-AF65-F5344CB8AC3E}">
        <p14:creationId xmlns:p14="http://schemas.microsoft.com/office/powerpoint/2010/main" val="309126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27</a:t>
            </a:fld>
            <a:endParaRPr lang="en-US"/>
          </a:p>
        </p:txBody>
      </p:sp>
    </p:spTree>
    <p:extLst>
      <p:ext uri="{BB962C8B-B14F-4D97-AF65-F5344CB8AC3E}">
        <p14:creationId xmlns:p14="http://schemas.microsoft.com/office/powerpoint/2010/main" val="2672123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29</a:t>
            </a:fld>
            <a:endParaRPr lang="en-US"/>
          </a:p>
        </p:txBody>
      </p:sp>
    </p:spTree>
    <p:extLst>
      <p:ext uri="{BB962C8B-B14F-4D97-AF65-F5344CB8AC3E}">
        <p14:creationId xmlns:p14="http://schemas.microsoft.com/office/powerpoint/2010/main" val="2806640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make these images and give commands and get files on to the containers?</a:t>
            </a:r>
          </a:p>
          <a:p>
            <a:endParaRPr lang="en-US" dirty="0"/>
          </a:p>
          <a:p>
            <a:r>
              <a:rPr lang="en-US" sz="1200" b="0" i="0" kern="1200" dirty="0">
                <a:solidFill>
                  <a:schemeClr val="tx1"/>
                </a:solidFill>
                <a:effectLst/>
                <a:latin typeface="+mn-lt"/>
                <a:ea typeface="+mn-ea"/>
                <a:cs typeface="+mn-cs"/>
              </a:rPr>
              <a:t> The first </a:t>
            </a:r>
            <a:r>
              <a:rPr lang="en-US" dirty="0"/>
              <a:t>FROM</a:t>
            </a:r>
            <a:r>
              <a:rPr lang="en-US" sz="1200" b="0" i="0" kern="1200" dirty="0">
                <a:solidFill>
                  <a:schemeClr val="tx1"/>
                </a:solidFill>
                <a:effectLst/>
                <a:latin typeface="+mn-lt"/>
                <a:ea typeface="+mn-ea"/>
                <a:cs typeface="+mn-cs"/>
              </a:rPr>
              <a:t> line tells Docker that we will use the </a:t>
            </a:r>
            <a:r>
              <a:rPr lang="en-US" sz="1200" b="0" i="0" u="none" strike="noStrike" kern="1200" dirty="0">
                <a:solidFill>
                  <a:schemeClr val="tx1"/>
                </a:solidFill>
                <a:effectLst/>
                <a:latin typeface="+mn-lt"/>
                <a:ea typeface="+mn-ea"/>
                <a:cs typeface="+mn-cs"/>
                <a:hlinkClick r:id="rId3"/>
              </a:rPr>
              <a:t>official ASP.NET image</a:t>
            </a:r>
            <a:r>
              <a:rPr lang="en-US" sz="1200" b="0" i="0" kern="1200" dirty="0">
                <a:solidFill>
                  <a:schemeClr val="tx1"/>
                </a:solidFill>
                <a:effectLst/>
                <a:latin typeface="+mn-lt"/>
                <a:ea typeface="+mn-ea"/>
                <a:cs typeface="+mn-cs"/>
              </a:rPr>
              <a:t> on Docker Hub as our base image.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t>COPY</a:t>
            </a:r>
            <a:r>
              <a:rPr lang="en-US" sz="1200" b="0" i="0" kern="1200" dirty="0">
                <a:solidFill>
                  <a:schemeClr val="tx1"/>
                </a:solidFill>
                <a:effectLst/>
                <a:latin typeface="+mn-lt"/>
                <a:ea typeface="+mn-ea"/>
                <a:cs typeface="+mn-cs"/>
              </a:rPr>
              <a:t> line tells Docker that we will copy contents of this folder (</a:t>
            </a:r>
            <a:r>
              <a:rPr lang="en-US" dirty="0"/>
              <a:t>.</a:t>
            </a:r>
            <a:r>
              <a:rPr lang="en-US" sz="1200" b="0" i="0" kern="1200" dirty="0">
                <a:solidFill>
                  <a:schemeClr val="tx1"/>
                </a:solidFill>
                <a:effectLst/>
                <a:latin typeface="+mn-lt"/>
                <a:ea typeface="+mn-ea"/>
                <a:cs typeface="+mn-cs"/>
              </a:rPr>
              <a:t>) to the </a:t>
            </a:r>
            <a:r>
              <a:rPr lang="en-US" dirty="0"/>
              <a:t>/app</a:t>
            </a:r>
            <a:r>
              <a:rPr lang="en-US" sz="1200" b="0" i="0" kern="1200" dirty="0">
                <a:solidFill>
                  <a:schemeClr val="tx1"/>
                </a:solidFill>
                <a:effectLst/>
                <a:latin typeface="+mn-lt"/>
                <a:ea typeface="+mn-ea"/>
                <a:cs typeface="+mn-cs"/>
              </a:rPr>
              <a:t> directory of the container and the </a:t>
            </a:r>
            <a:r>
              <a:rPr lang="en-US" dirty="0"/>
              <a:t>WORKDIR</a:t>
            </a:r>
            <a:r>
              <a:rPr lang="en-US" sz="1200" b="0" i="0" kern="1200" dirty="0">
                <a:solidFill>
                  <a:schemeClr val="tx1"/>
                </a:solidFill>
                <a:effectLst/>
                <a:latin typeface="+mn-lt"/>
                <a:ea typeface="+mn-ea"/>
                <a:cs typeface="+mn-cs"/>
              </a:rPr>
              <a:t> instruction will move to the </a:t>
            </a:r>
            <a:r>
              <a:rPr lang="en-US" dirty="0"/>
              <a:t>/app</a:t>
            </a:r>
            <a:r>
              <a:rPr lang="en-US" sz="1200" b="0" i="0" kern="1200" dirty="0">
                <a:solidFill>
                  <a:schemeClr val="tx1"/>
                </a:solidFill>
                <a:effectLst/>
                <a:latin typeface="+mn-lt"/>
                <a:ea typeface="+mn-ea"/>
                <a:cs typeface="+mn-cs"/>
              </a:rPr>
              <a:t> directory.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t>RUN</a:t>
            </a:r>
            <a:r>
              <a:rPr lang="en-US" sz="1200" b="0" i="0" kern="1200" dirty="0">
                <a:solidFill>
                  <a:schemeClr val="tx1"/>
                </a:solidFill>
                <a:effectLst/>
                <a:latin typeface="+mn-lt"/>
                <a:ea typeface="+mn-ea"/>
                <a:cs typeface="+mn-cs"/>
              </a:rPr>
              <a:t> instruction tells Docker to run the </a:t>
            </a:r>
            <a:r>
              <a:rPr lang="en-US" dirty="0" err="1"/>
              <a:t>dnu</a:t>
            </a:r>
            <a:r>
              <a:rPr lang="en-US" dirty="0"/>
              <a:t> restore</a:t>
            </a:r>
            <a:r>
              <a:rPr lang="en-US" sz="1200" b="0" i="0" kern="1200" dirty="0">
                <a:solidFill>
                  <a:schemeClr val="tx1"/>
                </a:solidFill>
                <a:effectLst/>
                <a:latin typeface="+mn-lt"/>
                <a:ea typeface="+mn-ea"/>
                <a:cs typeface="+mn-cs"/>
              </a:rPr>
              <a:t> command to install the dependencies of the application. We do this before running out application for the first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a:t>
            </a:r>
            <a:r>
              <a:rPr lang="en-US" dirty="0"/>
              <a:t>EXPOSE</a:t>
            </a:r>
            <a:r>
              <a:rPr lang="en-US" sz="1200" b="0" i="0" kern="1200" dirty="0">
                <a:solidFill>
                  <a:schemeClr val="tx1"/>
                </a:solidFill>
                <a:effectLst/>
                <a:latin typeface="+mn-lt"/>
                <a:ea typeface="+mn-ea"/>
                <a:cs typeface="+mn-cs"/>
              </a:rPr>
              <a:t> instruction will inform Docker that this image has a service which will be listening at port 5004 (see </a:t>
            </a:r>
            <a:r>
              <a:rPr lang="en-US" dirty="0" err="1"/>
              <a:t>project.json</a:t>
            </a:r>
            <a:r>
              <a:rPr lang="en-US" sz="1200" b="0" i="0" kern="1200" dirty="0">
                <a:solidFill>
                  <a:schemeClr val="tx1"/>
                </a:solidFill>
                <a:effectLst/>
                <a:latin typeface="+mn-lt"/>
                <a:ea typeface="+mn-ea"/>
                <a:cs typeface="+mn-cs"/>
              </a:rPr>
              <a:t> of the sample file for details).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Lastly, the </a:t>
            </a:r>
            <a:r>
              <a:rPr lang="en-US" dirty="0"/>
              <a:t>ENTRYPOINT</a:t>
            </a:r>
            <a:r>
              <a:rPr lang="en-US" sz="1200" b="0" i="0" kern="1200" dirty="0">
                <a:solidFill>
                  <a:schemeClr val="tx1"/>
                </a:solidFill>
                <a:effectLst/>
                <a:latin typeface="+mn-lt"/>
                <a:ea typeface="+mn-ea"/>
                <a:cs typeface="+mn-cs"/>
              </a:rPr>
              <a:t> instruction is the command executed to start the container and keep it up and running   </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a:p>
            <a:r>
              <a:rPr lang="en-US" dirty="0"/>
              <a:t>https://blogs.msdn.microsoft.com/webdev/2015/01/14/running-asp-net-5-applications-in-linux-containers-with-docker/</a:t>
            </a:r>
          </a:p>
        </p:txBody>
      </p:sp>
      <p:sp>
        <p:nvSpPr>
          <p:cNvPr id="4" name="Slide Number Placeholder 3"/>
          <p:cNvSpPr>
            <a:spLocks noGrp="1"/>
          </p:cNvSpPr>
          <p:nvPr>
            <p:ph type="sldNum" sz="quarter" idx="10"/>
          </p:nvPr>
        </p:nvSpPr>
        <p:spPr/>
        <p:txBody>
          <a:bodyPr/>
          <a:lstStyle/>
          <a:p>
            <a:fld id="{A456F184-D0DE-4EA4-92F0-32FB0A945ECB}" type="slidenum">
              <a:rPr lang="en-US" smtClean="0"/>
              <a:t>30</a:t>
            </a:fld>
            <a:endParaRPr lang="en-US"/>
          </a:p>
        </p:txBody>
      </p:sp>
    </p:spTree>
    <p:extLst>
      <p:ext uri="{BB962C8B-B14F-4D97-AF65-F5344CB8AC3E}">
        <p14:creationId xmlns:p14="http://schemas.microsoft.com/office/powerpoint/2010/main" val="2003831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Everytime</a:t>
            </a:r>
            <a:r>
              <a:rPr lang="en-US" dirty="0"/>
              <a:t> you change your app you re-run this.</a:t>
            </a:r>
          </a:p>
          <a:p>
            <a:endParaRPr lang="en-US" dirty="0"/>
          </a:p>
          <a:p>
            <a:r>
              <a:rPr lang="en-US" dirty="0" err="1"/>
              <a:t>docker</a:t>
            </a:r>
            <a:r>
              <a:rPr lang="en-US" dirty="0"/>
              <a:t> build -t </a:t>
            </a:r>
            <a:r>
              <a:rPr lang="en-US" dirty="0" err="1"/>
              <a:t>myapp</a:t>
            </a:r>
            <a:r>
              <a:rPr lang="en-US" dirty="0"/>
              <a:t> .</a:t>
            </a:r>
          </a:p>
          <a:p>
            <a:endParaRPr lang="en-US" dirty="0"/>
          </a:p>
          <a:p>
            <a:r>
              <a:rPr lang="en-US" dirty="0"/>
              <a:t>-t give it a name.</a:t>
            </a:r>
          </a:p>
          <a:p>
            <a:r>
              <a:rPr lang="en-US" dirty="0"/>
              <a:t>Dot says to use files in the folder.</a:t>
            </a:r>
          </a:p>
        </p:txBody>
      </p:sp>
      <p:sp>
        <p:nvSpPr>
          <p:cNvPr id="4" name="Slide Number Placeholder 3"/>
          <p:cNvSpPr>
            <a:spLocks noGrp="1"/>
          </p:cNvSpPr>
          <p:nvPr>
            <p:ph type="sldNum" sz="quarter" idx="10"/>
          </p:nvPr>
        </p:nvSpPr>
        <p:spPr/>
        <p:txBody>
          <a:bodyPr/>
          <a:lstStyle/>
          <a:p>
            <a:fld id="{A456F184-D0DE-4EA4-92F0-32FB0A945ECB}" type="slidenum">
              <a:rPr lang="en-US" smtClean="0"/>
              <a:t>31</a:t>
            </a:fld>
            <a:endParaRPr lang="en-US"/>
          </a:p>
        </p:txBody>
      </p:sp>
    </p:spTree>
    <p:extLst>
      <p:ext uri="{BB962C8B-B14F-4D97-AF65-F5344CB8AC3E}">
        <p14:creationId xmlns:p14="http://schemas.microsoft.com/office/powerpoint/2010/main" val="56439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such a tough and demanding process that the were able to cut the savings by 39X.  </a:t>
            </a:r>
            <a:r>
              <a:rPr lang="en-US" dirty="0" err="1"/>
              <a:t>Imrpoved</a:t>
            </a:r>
            <a:r>
              <a:rPr lang="en-US" dirty="0"/>
              <a:t> reliability by putting everything in the same </a:t>
            </a:r>
            <a:r>
              <a:rPr lang="en-US" dirty="0" err="1"/>
              <a:t>conatieers</a:t>
            </a:r>
            <a:r>
              <a:rPr lang="en-US" dirty="0"/>
              <a:t>.  Faster load process.</a:t>
            </a:r>
          </a:p>
          <a:p>
            <a:endParaRPr lang="en-US" dirty="0"/>
          </a:p>
          <a:p>
            <a:r>
              <a:rPr lang="en-US" dirty="0"/>
              <a:t>It was so revolutionary that today we can’t event image a situation with containers.</a:t>
            </a:r>
          </a:p>
          <a:p>
            <a:endParaRPr lang="en-US" dirty="0"/>
          </a:p>
          <a:p>
            <a:r>
              <a:rPr lang="en-US" dirty="0"/>
              <a:t>Container </a:t>
            </a:r>
            <a:r>
              <a:rPr lang="en-US" dirty="0" err="1"/>
              <a:t>techonology</a:t>
            </a:r>
            <a:r>
              <a:rPr lang="en-US" dirty="0"/>
              <a:t> in software is likely to feel the same way in a few years.  We won’t be able to dream a time with out it.</a:t>
            </a:r>
          </a:p>
          <a:p>
            <a:r>
              <a:rPr lang="en-US" dirty="0"/>
              <a:t>As far as the cost saving goes I would say that you would likely see something similar if we were as good about tracking cost and effort in software.  </a:t>
            </a:r>
            <a:r>
              <a:rPr lang="en-US" dirty="0" err="1"/>
              <a:t>Im</a:t>
            </a:r>
            <a:r>
              <a:rPr lang="en-US" dirty="0"/>
              <a:t> not sure that many of us are thought we are moving forward as in industry.</a:t>
            </a:r>
          </a:p>
        </p:txBody>
      </p:sp>
      <p:sp>
        <p:nvSpPr>
          <p:cNvPr id="4" name="Slide Number Placeholder 3"/>
          <p:cNvSpPr>
            <a:spLocks noGrp="1"/>
          </p:cNvSpPr>
          <p:nvPr>
            <p:ph type="sldNum" sz="quarter" idx="10"/>
          </p:nvPr>
        </p:nvSpPr>
        <p:spPr/>
        <p:txBody>
          <a:bodyPr/>
          <a:lstStyle/>
          <a:p>
            <a:fld id="{A456F184-D0DE-4EA4-92F0-32FB0A945ECB}" type="slidenum">
              <a:rPr lang="en-US" smtClean="0"/>
              <a:t>3</a:t>
            </a:fld>
            <a:endParaRPr lang="en-US"/>
          </a:p>
        </p:txBody>
      </p:sp>
    </p:spTree>
    <p:extLst>
      <p:ext uri="{BB962C8B-B14F-4D97-AF65-F5344CB8AC3E}">
        <p14:creationId xmlns:p14="http://schemas.microsoft.com/office/powerpoint/2010/main" val="2375667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but what do I do with them now? How do I share?</a:t>
            </a:r>
          </a:p>
        </p:txBody>
      </p:sp>
      <p:sp>
        <p:nvSpPr>
          <p:cNvPr id="4" name="Slide Number Placeholder 3"/>
          <p:cNvSpPr>
            <a:spLocks noGrp="1"/>
          </p:cNvSpPr>
          <p:nvPr>
            <p:ph type="sldNum" sz="quarter" idx="10"/>
          </p:nvPr>
        </p:nvSpPr>
        <p:spPr/>
        <p:txBody>
          <a:bodyPr/>
          <a:lstStyle/>
          <a:p>
            <a:fld id="{A456F184-D0DE-4EA4-92F0-32FB0A945ECB}" type="slidenum">
              <a:rPr lang="en-US" smtClean="0"/>
              <a:t>32</a:t>
            </a:fld>
            <a:endParaRPr lang="en-US"/>
          </a:p>
        </p:txBody>
      </p:sp>
    </p:spTree>
    <p:extLst>
      <p:ext uri="{BB962C8B-B14F-4D97-AF65-F5344CB8AC3E}">
        <p14:creationId xmlns:p14="http://schemas.microsoft.com/office/powerpoint/2010/main" val="27902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3"/>
              </a:rPr>
              <a:t>https://docs.docker.com/registry</a:t>
            </a:r>
            <a:r>
              <a:rPr lang="en-US" dirty="0"/>
              <a:t> and or </a:t>
            </a:r>
            <a:r>
              <a:rPr lang="en-US" dirty="0">
                <a:hlinkClick r:id="rId4"/>
              </a:rPr>
              <a:t>https://github.com/docker/distribution</a:t>
            </a:r>
            <a:r>
              <a:rPr lang="en-US" dirty="0"/>
              <a:t> </a:t>
            </a:r>
          </a:p>
          <a:p>
            <a:r>
              <a:rPr lang="en-US" dirty="0"/>
              <a:t>Azure Container Registry</a:t>
            </a:r>
          </a:p>
          <a:p>
            <a:pPr lvl="1"/>
            <a:r>
              <a:rPr lang="en-US" b="1" dirty="0"/>
              <a:t>Currently in Preview</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33</a:t>
            </a:fld>
            <a:endParaRPr lang="en-US"/>
          </a:p>
        </p:txBody>
      </p:sp>
    </p:spTree>
    <p:extLst>
      <p:ext uri="{BB962C8B-B14F-4D97-AF65-F5344CB8AC3E}">
        <p14:creationId xmlns:p14="http://schemas.microsoft.com/office/powerpoint/2010/main" val="889047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46124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6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8060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938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similar technology through the use of VM’s in the past but it was very heavy weight.  It is like have a boat carry boats of boats full of shipping containers.  Big beefy machines to hold other machines</a:t>
            </a:r>
          </a:p>
          <a:p>
            <a:endParaRPr lang="en-US" dirty="0"/>
          </a:p>
          <a:p>
            <a:r>
              <a:rPr lang="en-US" dirty="0"/>
              <a:t>With container technologies, to solution is much more light weight and is more like having the containers directly on the boat.  You get a higher density of applications/</a:t>
            </a:r>
            <a:r>
              <a:rPr lang="en-US" dirty="0" err="1"/>
              <a:t>verisons</a:t>
            </a:r>
            <a:r>
              <a:rPr lang="en-US" dirty="0"/>
              <a:t>/services on one machine.  This becomes really important for two reasons.  First one is cost saving on you part.  Less hardware is a good thing.  Second we you start to talk at the scale like amazon or azure it means they can have higher density and that adds up quick and passing off saving to you.</a:t>
            </a:r>
          </a:p>
          <a:p>
            <a:endParaRPr lang="en-US" dirty="0"/>
          </a:p>
          <a:p>
            <a:r>
              <a:rPr lang="en-US" dirty="0"/>
              <a:t>Another thing to note here is the share bins libraries.  </a:t>
            </a:r>
          </a:p>
          <a:p>
            <a:endParaRPr lang="en-US" dirty="0"/>
          </a:p>
          <a:p>
            <a:r>
              <a:rPr lang="en-US" dirty="0"/>
              <a:t>TRANSITION – OK you sold that containers are a good thing.  How do I get started with Docker?</a:t>
            </a:r>
          </a:p>
        </p:txBody>
      </p:sp>
      <p:sp>
        <p:nvSpPr>
          <p:cNvPr id="4" name="Slide Number Placeholder 3"/>
          <p:cNvSpPr>
            <a:spLocks noGrp="1"/>
          </p:cNvSpPr>
          <p:nvPr>
            <p:ph type="sldNum" sz="quarter" idx="10"/>
          </p:nvPr>
        </p:nvSpPr>
        <p:spPr/>
        <p:txBody>
          <a:bodyPr/>
          <a:lstStyle/>
          <a:p>
            <a:fld id="{A456F184-D0DE-4EA4-92F0-32FB0A945ECB}" type="slidenum">
              <a:rPr lang="en-US" smtClean="0"/>
              <a:t>8</a:t>
            </a:fld>
            <a:endParaRPr lang="en-US"/>
          </a:p>
        </p:txBody>
      </p:sp>
    </p:spTree>
    <p:extLst>
      <p:ext uri="{BB962C8B-B14F-4D97-AF65-F5344CB8AC3E}">
        <p14:creationId xmlns:p14="http://schemas.microsoft.com/office/powerpoint/2010/main" val="130177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Mention about Docker</a:t>
            </a:r>
          </a:p>
          <a:p>
            <a:endParaRPr lang="en-US" dirty="0"/>
          </a:p>
          <a:p>
            <a:r>
              <a:rPr lang="en-US" dirty="0"/>
              <a:t>Containers have been around for many years</a:t>
            </a:r>
          </a:p>
          <a:p>
            <a:endParaRPr lang="en-US" dirty="0"/>
          </a:p>
          <a:p>
            <a:r>
              <a:rPr lang="en-US" dirty="0"/>
              <a:t>Docker Inc. did not invent them</a:t>
            </a:r>
          </a:p>
          <a:p>
            <a:pPr lvl="1"/>
            <a:r>
              <a:rPr lang="en-US" dirty="0"/>
              <a:t>created open source software to build and manage containers</a:t>
            </a:r>
          </a:p>
          <a:p>
            <a:endParaRPr lang="en-US" dirty="0"/>
          </a:p>
          <a:p>
            <a:r>
              <a:rPr lang="en-US" dirty="0"/>
              <a:t>Docker makes containers easy</a:t>
            </a:r>
          </a:p>
          <a:p>
            <a:endParaRPr lang="en-US" dirty="0"/>
          </a:p>
          <a:p>
            <a:r>
              <a:rPr lang="en-US" dirty="0"/>
              <a:t>Docker provides a container packaging format </a:t>
            </a:r>
          </a:p>
          <a:p>
            <a:r>
              <a:rPr lang="en-US" dirty="0"/>
              <a:t>	creating a Docker hub ( a </a:t>
            </a:r>
            <a:r>
              <a:rPr lang="en-US" dirty="0" err="1"/>
              <a:t>github</a:t>
            </a:r>
            <a:r>
              <a:rPr lang="en-US" dirty="0"/>
              <a:t> of containers, more on it later)</a:t>
            </a:r>
          </a:p>
          <a:p>
            <a:endParaRPr lang="en-US" dirty="0"/>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9</a:t>
            </a:fld>
            <a:endParaRPr lang="en-US"/>
          </a:p>
        </p:txBody>
      </p:sp>
    </p:spTree>
    <p:extLst>
      <p:ext uri="{BB962C8B-B14F-4D97-AF65-F5344CB8AC3E}">
        <p14:creationId xmlns:p14="http://schemas.microsoft.com/office/powerpoint/2010/main" val="3668842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3298272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496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87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1319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12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96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965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258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191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915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5516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139126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613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08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640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85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412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6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5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2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151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70189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70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56387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6/2/2017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60804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2453564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41230545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8089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410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947823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22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84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35055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63538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963813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113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300093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36033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25502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76553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6074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48339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2649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54161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43755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9599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24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4698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2513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381658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7280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6393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694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6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47" y="4839556"/>
            <a:ext cx="2489078" cy="585748"/>
          </a:xfrm>
          <a:prstGeom prst="rect">
            <a:avLst/>
          </a:prstGeom>
        </p:spPr>
      </p:pic>
    </p:spTree>
    <p:extLst>
      <p:ext uri="{BB962C8B-B14F-4D97-AF65-F5344CB8AC3E}">
        <p14:creationId xmlns:p14="http://schemas.microsoft.com/office/powerpoint/2010/main" val="457213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771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43452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6/2/2017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40527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505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446156"/>
            <a:ext cx="2489078" cy="585748"/>
          </a:xfrm>
          <a:prstGeom prst="rect">
            <a:avLst/>
          </a:prstGeom>
        </p:spPr>
      </p:pic>
    </p:spTree>
    <p:extLst>
      <p:ext uri="{BB962C8B-B14F-4D97-AF65-F5344CB8AC3E}">
        <p14:creationId xmlns:p14="http://schemas.microsoft.com/office/powerpoint/2010/main" val="73457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9296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8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23" r:id="rId31"/>
    <p:sldLayoutId id="2147483724" r:id="rId32"/>
    <p:sldLayoutId id="2147483725"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1493130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1"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26.jpeg"/><Relationship Id="rId4" Type="http://schemas.openxmlformats.org/officeDocument/2006/relationships/image" Target="../media/image25.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535547"/>
            <a:ext cx="8964185" cy="1793090"/>
          </a:xfrm>
        </p:spPr>
        <p:txBody>
          <a:bodyPr/>
          <a:lstStyle/>
          <a:p>
            <a:r>
              <a:rPr lang="en-US" dirty="0">
                <a:solidFill>
                  <a:schemeClr val="tx1"/>
                </a:solidFill>
              </a:rPr>
              <a:t>Intro to Docker</a:t>
            </a:r>
            <a:br>
              <a:rPr lang="en-US" dirty="0"/>
            </a:b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James Sturtevant</a:t>
            </a:r>
          </a:p>
          <a:p>
            <a:r>
              <a:rPr lang="en-US" dirty="0">
                <a:solidFill>
                  <a:schemeClr val="tx1"/>
                </a:solidFill>
              </a:rPr>
              <a:t>@</a:t>
            </a:r>
            <a:r>
              <a:rPr lang="en-US" dirty="0" err="1">
                <a:solidFill>
                  <a:schemeClr val="tx1"/>
                </a:solidFill>
              </a:rPr>
              <a:t>aspenwilder</a:t>
            </a:r>
            <a:endParaRPr lang="en-US" dirty="0">
              <a:solidFill>
                <a:schemeClr val="tx1"/>
              </a:solidFill>
            </a:endParaRPr>
          </a:p>
          <a:p>
            <a:r>
              <a:rPr lang="en-US" dirty="0">
                <a:solidFill>
                  <a:schemeClr val="tx1"/>
                </a:solidFill>
              </a:rPr>
              <a:t>//</a:t>
            </a:r>
            <a:r>
              <a:rPr lang="en-US" dirty="0" err="1">
                <a:solidFill>
                  <a:schemeClr val="tx1"/>
                </a:solidFill>
              </a:rPr>
              <a:t>jamessturtevant</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107" y="2291350"/>
            <a:ext cx="6053224" cy="3194404"/>
          </a:xfrm>
          <a:prstGeom prst="rect">
            <a:avLst/>
          </a:prstGeom>
        </p:spPr>
      </p:pic>
    </p:spTree>
    <p:extLst>
      <p:ext uri="{BB962C8B-B14F-4D97-AF65-F5344CB8AC3E}">
        <p14:creationId xmlns:p14="http://schemas.microsoft.com/office/powerpoint/2010/main" val="374857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4619" y="0"/>
            <a:ext cx="11922762" cy="7077871"/>
          </a:xfrm>
          <a:prstGeom prst="rect">
            <a:avLst/>
          </a:prstGeom>
        </p:spPr>
      </p:pic>
    </p:spTree>
    <p:extLst>
      <p:ext uri="{BB962C8B-B14F-4D97-AF65-F5344CB8AC3E}">
        <p14:creationId xmlns:p14="http://schemas.microsoft.com/office/powerpoint/2010/main" val="2908229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 runtimes other than Docker</a:t>
            </a:r>
          </a:p>
        </p:txBody>
      </p:sp>
      <p:sp>
        <p:nvSpPr>
          <p:cNvPr id="6" name="Text Placeholder 5"/>
          <p:cNvSpPr>
            <a:spLocks noGrp="1"/>
          </p:cNvSpPr>
          <p:nvPr>
            <p:ph type="body" sz="quarter" idx="10"/>
          </p:nvPr>
        </p:nvSpPr>
        <p:spPr>
          <a:xfrm>
            <a:off x="269241" y="1189494"/>
            <a:ext cx="11655840" cy="5374164"/>
          </a:xfrm>
        </p:spPr>
        <p:txBody>
          <a:bodyPr/>
          <a:lstStyle/>
          <a:p>
            <a:pPr lvl="1"/>
            <a:r>
              <a:rPr lang="en-US" sz="2941" dirty="0" err="1">
                <a:latin typeface="+mj-lt"/>
              </a:rPr>
              <a:t>lxc</a:t>
            </a:r>
            <a:endParaRPr lang="en-US" sz="2941" dirty="0">
              <a:latin typeface="+mj-lt"/>
            </a:endParaRPr>
          </a:p>
          <a:p>
            <a:pPr lvl="2"/>
            <a:r>
              <a:rPr lang="en-US" dirty="0"/>
              <a:t>first </a:t>
            </a:r>
            <a:r>
              <a:rPr lang="en-US" dirty="0" err="1"/>
              <a:t>linux</a:t>
            </a:r>
            <a:r>
              <a:rPr lang="en-US" dirty="0"/>
              <a:t> containers implementation it was not really user friendly (did not have concept of images, hence </a:t>
            </a:r>
            <a:r>
              <a:rPr lang="en-US" dirty="0" err="1"/>
              <a:t>docker</a:t>
            </a:r>
            <a:r>
              <a:rPr lang="en-US" dirty="0"/>
              <a:t> happened)</a:t>
            </a:r>
          </a:p>
          <a:p>
            <a:pPr lvl="2"/>
            <a:r>
              <a:rPr lang="en-US" dirty="0"/>
              <a:t>used by Docker for quite a while, then got swapped out.</a:t>
            </a:r>
            <a:br>
              <a:rPr lang="en-US" dirty="0"/>
            </a:br>
            <a:endParaRPr lang="en-US" dirty="0"/>
          </a:p>
          <a:p>
            <a:pPr lvl="1"/>
            <a:r>
              <a:rPr lang="en-US" sz="2941" dirty="0" err="1">
                <a:latin typeface="+mj-lt"/>
              </a:rPr>
              <a:t>systemd-nspawn</a:t>
            </a:r>
            <a:endParaRPr lang="en-US" sz="2941" dirty="0">
              <a:latin typeface="+mj-lt"/>
            </a:endParaRPr>
          </a:p>
          <a:p>
            <a:pPr lvl="2"/>
            <a:r>
              <a:rPr lang="en-US" dirty="0"/>
              <a:t>may be used to run a command or OS in a light-weight namespace container</a:t>
            </a:r>
            <a:br>
              <a:rPr lang="en-US" dirty="0"/>
            </a:br>
            <a:endParaRPr lang="en-US" dirty="0"/>
          </a:p>
          <a:p>
            <a:pPr lvl="1"/>
            <a:r>
              <a:rPr lang="en-US" sz="2941" dirty="0" err="1">
                <a:latin typeface="+mj-lt"/>
              </a:rPr>
              <a:t>rkt</a:t>
            </a:r>
            <a:endParaRPr lang="en-US" sz="2941" dirty="0">
              <a:latin typeface="+mj-lt"/>
            </a:endParaRPr>
          </a:p>
          <a:p>
            <a:pPr lvl="2"/>
            <a:r>
              <a:rPr lang="en-US" dirty="0"/>
              <a:t>by CoreOS, Docker competitor, application container engine developed for modern production cloud-native environments different image spec</a:t>
            </a:r>
            <a:br>
              <a:rPr lang="en-US" dirty="0"/>
            </a:br>
            <a:endParaRPr lang="en-US" dirty="0"/>
          </a:p>
          <a:p>
            <a:pPr lvl="1"/>
            <a:r>
              <a:rPr lang="en-US" sz="2941" dirty="0" err="1">
                <a:latin typeface="+mj-lt"/>
              </a:rPr>
              <a:t>runC</a:t>
            </a:r>
            <a:endParaRPr lang="en-US" sz="2941" dirty="0">
              <a:latin typeface="+mj-lt"/>
            </a:endParaRPr>
          </a:p>
          <a:p>
            <a:pPr lvl="2"/>
            <a:r>
              <a:rPr lang="en-US" dirty="0"/>
              <a:t>includes all of the plumbing code used by Docker to interact with system features related to containers </a:t>
            </a:r>
            <a:br>
              <a:rPr lang="en-US" dirty="0"/>
            </a:br>
            <a:endParaRPr lang="en-US" dirty="0"/>
          </a:p>
        </p:txBody>
      </p:sp>
    </p:spTree>
    <p:extLst>
      <p:ext uri="{BB962C8B-B14F-4D97-AF65-F5344CB8AC3E}">
        <p14:creationId xmlns:p14="http://schemas.microsoft.com/office/powerpoint/2010/main" val="218657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6234" y="1990533"/>
            <a:ext cx="9002381" cy="2734057"/>
          </a:xfrm>
          <a:prstGeom prst="rect">
            <a:avLst/>
          </a:prstGeom>
        </p:spPr>
      </p:pic>
    </p:spTree>
    <p:extLst>
      <p:ext uri="{BB962C8B-B14F-4D97-AF65-F5344CB8AC3E}">
        <p14:creationId xmlns:p14="http://schemas.microsoft.com/office/powerpoint/2010/main" val="29486772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412044"/>
            <a:ext cx="11653523" cy="2055114"/>
          </a:xfrm>
        </p:spPr>
        <p:txBody>
          <a:bodyPr/>
          <a:lstStyle/>
          <a:p>
            <a:r>
              <a:rPr lang="en-US" b="1" dirty="0"/>
              <a:t>Windows Server Containers </a:t>
            </a:r>
          </a:p>
          <a:p>
            <a:r>
              <a:rPr lang="en-US" b="1" dirty="0"/>
              <a:t>Hyper-V Containers </a:t>
            </a:r>
            <a:r>
              <a:rPr lang="en-US" dirty="0"/>
              <a:t>– More Isolation, less density</a:t>
            </a:r>
          </a:p>
          <a:p>
            <a:r>
              <a:rPr lang="en-US" dirty="0"/>
              <a:t>Both just communicate using the Docker client/engine</a:t>
            </a:r>
          </a:p>
        </p:txBody>
      </p:sp>
      <p:sp>
        <p:nvSpPr>
          <p:cNvPr id="3" name="Title 2"/>
          <p:cNvSpPr>
            <a:spLocks noGrp="1"/>
          </p:cNvSpPr>
          <p:nvPr>
            <p:ph type="title"/>
          </p:nvPr>
        </p:nvSpPr>
        <p:spPr/>
        <p:txBody>
          <a:bodyPr/>
          <a:lstStyle/>
          <a:p>
            <a:r>
              <a:rPr lang="en-US" dirty="0"/>
              <a:t>What about Windows?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11" y="4530869"/>
            <a:ext cx="6723186" cy="2083085"/>
          </a:xfrm>
          <a:prstGeom prst="rect">
            <a:avLst/>
          </a:prstGeom>
        </p:spPr>
      </p:pic>
    </p:spTree>
    <p:extLst>
      <p:ext uri="{BB962C8B-B14F-4D97-AF65-F5344CB8AC3E}">
        <p14:creationId xmlns:p14="http://schemas.microsoft.com/office/powerpoint/2010/main" val="9596005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216" name="Rectangle 215"/>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17" name="Rectangle 216"/>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18" name="Rectangle 217"/>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219" name="Group 218"/>
          <p:cNvGrpSpPr/>
          <p:nvPr/>
        </p:nvGrpSpPr>
        <p:grpSpPr>
          <a:xfrm>
            <a:off x="1393069" y="2386064"/>
            <a:ext cx="491767" cy="487863"/>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225" name="Rectangle 224"/>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226" name="Group 225"/>
          <p:cNvGrpSpPr/>
          <p:nvPr/>
        </p:nvGrpSpPr>
        <p:grpSpPr>
          <a:xfrm>
            <a:off x="1393069" y="2893937"/>
            <a:ext cx="491767" cy="487863"/>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p:cNvGrpSpPr/>
          <p:nvPr/>
        </p:nvGrpSpPr>
        <p:grpSpPr>
          <a:xfrm>
            <a:off x="3316449" y="2023777"/>
            <a:ext cx="690581" cy="835736"/>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236" name="Group 235"/>
          <p:cNvGrpSpPr/>
          <p:nvPr/>
        </p:nvGrpSpPr>
        <p:grpSpPr>
          <a:xfrm>
            <a:off x="4117530" y="2023777"/>
            <a:ext cx="690581" cy="835736"/>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243" name="Group 242"/>
          <p:cNvGrpSpPr/>
          <p:nvPr/>
        </p:nvGrpSpPr>
        <p:grpSpPr>
          <a:xfrm>
            <a:off x="4918610" y="2023777"/>
            <a:ext cx="690581" cy="835736"/>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250" name="Rectangle 249"/>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447433" y="2586575"/>
            <a:ext cx="272570" cy="214763"/>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254" name="Rectangle 253"/>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p:cNvGrpSpPr/>
          <p:nvPr/>
        </p:nvGrpSpPr>
        <p:grpSpPr>
          <a:xfrm>
            <a:off x="491810" y="3661166"/>
            <a:ext cx="179250" cy="232272"/>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cxnSp>
        <p:nvCxnSpPr>
          <p:cNvPr id="309" name="Straight Connector 308"/>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2" name="Rectangle 101"/>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3" name="Rectangle 102"/>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4" name="Group 103"/>
          <p:cNvGrpSpPr/>
          <p:nvPr/>
        </p:nvGrpSpPr>
        <p:grpSpPr>
          <a:xfrm>
            <a:off x="345224" y="5131828"/>
            <a:ext cx="491767" cy="487863"/>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0" name="Group 109"/>
          <p:cNvGrpSpPr/>
          <p:nvPr/>
        </p:nvGrpSpPr>
        <p:grpSpPr>
          <a:xfrm>
            <a:off x="345223" y="5659712"/>
            <a:ext cx="491767" cy="487863"/>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5" name="Group 114"/>
          <p:cNvGrpSpPr/>
          <p:nvPr/>
        </p:nvGrpSpPr>
        <p:grpSpPr>
          <a:xfrm>
            <a:off x="345224" y="6187594"/>
            <a:ext cx="491767" cy="487863"/>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3" name="Group 122"/>
          <p:cNvGrpSpPr/>
          <p:nvPr/>
        </p:nvGrpSpPr>
        <p:grpSpPr>
          <a:xfrm>
            <a:off x="2658581" y="5126445"/>
            <a:ext cx="3042503" cy="996758"/>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22868295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301" name="Rectangle 300"/>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02" name="Rectangle 301"/>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303" name="Rectangle 302"/>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304" name="Group 303"/>
          <p:cNvGrpSpPr/>
          <p:nvPr/>
        </p:nvGrpSpPr>
        <p:grpSpPr>
          <a:xfrm>
            <a:off x="1393069" y="2386064"/>
            <a:ext cx="491767" cy="487863"/>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311" name="Rectangle 310"/>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312" name="Group 311"/>
          <p:cNvGrpSpPr/>
          <p:nvPr/>
        </p:nvGrpSpPr>
        <p:grpSpPr>
          <a:xfrm>
            <a:off x="1393069" y="2893937"/>
            <a:ext cx="491767" cy="487863"/>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p:cNvGrpSpPr/>
          <p:nvPr/>
        </p:nvGrpSpPr>
        <p:grpSpPr>
          <a:xfrm>
            <a:off x="3316449" y="2023777"/>
            <a:ext cx="690581" cy="835736"/>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322" name="Group 321"/>
          <p:cNvGrpSpPr/>
          <p:nvPr/>
        </p:nvGrpSpPr>
        <p:grpSpPr>
          <a:xfrm>
            <a:off x="4117530" y="2023777"/>
            <a:ext cx="690581" cy="835736"/>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329" name="Group 328"/>
          <p:cNvGrpSpPr/>
          <p:nvPr/>
        </p:nvGrpSpPr>
        <p:grpSpPr>
          <a:xfrm>
            <a:off x="4918610" y="2023777"/>
            <a:ext cx="690581" cy="835736"/>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336" name="Rectangle 335"/>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7" name="Group 336"/>
          <p:cNvGrpSpPr/>
          <p:nvPr/>
        </p:nvGrpSpPr>
        <p:grpSpPr>
          <a:xfrm>
            <a:off x="447433" y="2586575"/>
            <a:ext cx="272570" cy="214763"/>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340" name="Rectangle 339"/>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1" name="Group 340"/>
          <p:cNvGrpSpPr/>
          <p:nvPr/>
        </p:nvGrpSpPr>
        <p:grpSpPr>
          <a:xfrm>
            <a:off x="491810" y="3661166"/>
            <a:ext cx="179250" cy="232272"/>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cxnSp>
        <p:nvCxnSpPr>
          <p:cNvPr id="427" name="Straight Connector 426"/>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396514" y="2181084"/>
            <a:ext cx="2428026" cy="1271822"/>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176" kern="0" dirty="0">
                    <a:gradFill>
                      <a:gsLst>
                        <a:gs pos="0">
                          <a:srgbClr val="FFFFFF"/>
                        </a:gs>
                        <a:gs pos="100000">
                          <a:srgbClr val="FFFFFF"/>
                        </a:gs>
                      </a:gsLst>
                      <a:lin ang="5400000" scaled="0"/>
                    </a:gradFill>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sp>
        <p:nvSpPr>
          <p:cNvPr id="455" name="TextBox 454"/>
          <p:cNvSpPr txBox="1"/>
          <p:nvPr/>
        </p:nvSpPr>
        <p:spPr>
          <a:xfrm>
            <a:off x="7122044" y="14120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t>Windows Server Containers</a:t>
            </a:r>
          </a:p>
          <a:p>
            <a:pPr algn="ctr" defTabSz="914049">
              <a:lnSpc>
                <a:spcPct val="90000"/>
              </a:lnSpc>
              <a:spcAft>
                <a:spcPts val="600"/>
              </a:spcAft>
              <a:defRPr/>
            </a:pPr>
            <a:r>
              <a:rPr lang="en-US" kern="0" dirty="0"/>
              <a:t>Maximum speed and density</a:t>
            </a:r>
          </a:p>
        </p:txBody>
      </p:sp>
      <p:sp>
        <p:nvSpPr>
          <p:cNvPr id="129" name="Rectangle 128"/>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30" name="Rectangle 129"/>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31" name="Rectangle 130"/>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32" name="Group 131"/>
          <p:cNvGrpSpPr/>
          <p:nvPr/>
        </p:nvGrpSpPr>
        <p:grpSpPr>
          <a:xfrm>
            <a:off x="345224" y="5131828"/>
            <a:ext cx="491767" cy="487863"/>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38" name="Group 137"/>
          <p:cNvGrpSpPr/>
          <p:nvPr/>
        </p:nvGrpSpPr>
        <p:grpSpPr>
          <a:xfrm>
            <a:off x="345223" y="5659712"/>
            <a:ext cx="491767" cy="487863"/>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43" name="Group 142"/>
          <p:cNvGrpSpPr/>
          <p:nvPr/>
        </p:nvGrpSpPr>
        <p:grpSpPr>
          <a:xfrm>
            <a:off x="345224" y="6187594"/>
            <a:ext cx="491767" cy="487863"/>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51" name="Group 150"/>
          <p:cNvGrpSpPr/>
          <p:nvPr/>
        </p:nvGrpSpPr>
        <p:grpSpPr>
          <a:xfrm>
            <a:off x="2658581" y="5126445"/>
            <a:ext cx="3042503" cy="996758"/>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9153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19835" y="1486746"/>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solidFill>
                  <a:srgbClr val="505050"/>
                </a:solidFill>
                <a:latin typeface="Segoe UI"/>
              </a:rPr>
              <a:t>Containers </a:t>
            </a:r>
            <a:r>
              <a:rPr lang="en-US" kern="0" dirty="0">
                <a:solidFill>
                  <a:srgbClr val="505050"/>
                </a:solidFill>
                <a:latin typeface="Segoe UI"/>
              </a:rPr>
              <a:t>= Operating system virtualization</a:t>
            </a:r>
          </a:p>
        </p:txBody>
      </p:sp>
      <p:sp>
        <p:nvSpPr>
          <p:cNvPr id="126" name="TextBox 125"/>
          <p:cNvSpPr txBox="1"/>
          <p:nvPr/>
        </p:nvSpPr>
        <p:spPr>
          <a:xfrm>
            <a:off x="119835" y="473489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solidFill>
                  <a:srgbClr val="505050"/>
                </a:solidFill>
                <a:latin typeface="Segoe UI"/>
              </a:rPr>
              <a:t>Traditional virtual machines </a:t>
            </a:r>
            <a:r>
              <a:rPr lang="en-US" kern="0" dirty="0">
                <a:solidFill>
                  <a:srgbClr val="505050"/>
                </a:solidFill>
                <a:latin typeface="Segoe UI"/>
              </a:rPr>
              <a:t>= hardware virtualization</a:t>
            </a:r>
          </a:p>
        </p:txBody>
      </p:sp>
      <p:cxnSp>
        <p:nvCxnSpPr>
          <p:cNvPr id="101" name="Straight Connector 100"/>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396514" y="2181084"/>
            <a:ext cx="2428026" cy="1271822"/>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23" name="TextBox 222"/>
          <p:cNvSpPr txBox="1"/>
          <p:nvPr/>
        </p:nvSpPr>
        <p:spPr>
          <a:xfrm>
            <a:off x="7122044" y="14120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505050"/>
                </a:solidFill>
                <a:latin typeface="Segoe UI"/>
              </a:rPr>
              <a:t>Windows Server Containers</a:t>
            </a:r>
          </a:p>
          <a:p>
            <a:pPr algn="ctr" defTabSz="914049">
              <a:lnSpc>
                <a:spcPct val="90000"/>
              </a:lnSpc>
              <a:spcAft>
                <a:spcPts val="600"/>
              </a:spcAft>
              <a:defRPr/>
            </a:pPr>
            <a:r>
              <a:rPr lang="en-US" kern="0" dirty="0">
                <a:solidFill>
                  <a:srgbClr val="505050"/>
                </a:solidFill>
                <a:latin typeface="Segoe UI"/>
              </a:rPr>
              <a:t>Maximum speed and density</a:t>
            </a:r>
          </a:p>
        </p:txBody>
      </p:sp>
      <p:grpSp>
        <p:nvGrpSpPr>
          <p:cNvPr id="23" name="Group 22"/>
          <p:cNvGrpSpPr/>
          <p:nvPr/>
        </p:nvGrpSpPr>
        <p:grpSpPr>
          <a:xfrm>
            <a:off x="8398795" y="4625673"/>
            <a:ext cx="2423467" cy="161130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7" name="TextBox 276"/>
          <p:cNvSpPr txBox="1"/>
          <p:nvPr/>
        </p:nvSpPr>
        <p:spPr>
          <a:xfrm>
            <a:off x="7142923" y="3877213"/>
            <a:ext cx="4935209"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505050"/>
                </a:solidFill>
                <a:latin typeface="Segoe UI"/>
              </a:rPr>
              <a:t>Hyper-V Containers</a:t>
            </a:r>
          </a:p>
          <a:p>
            <a:pPr algn="ctr" defTabSz="914049">
              <a:lnSpc>
                <a:spcPct val="90000"/>
              </a:lnSpc>
              <a:spcAft>
                <a:spcPts val="600"/>
              </a:spcAft>
              <a:defRPr/>
            </a:pPr>
            <a:r>
              <a:rPr lang="en-US" kern="0" dirty="0">
                <a:solidFill>
                  <a:srgbClr val="505050"/>
                </a:solidFill>
                <a:latin typeface="Segoe UI"/>
              </a:rPr>
              <a:t>Isolation plus performance</a:t>
            </a:r>
          </a:p>
        </p:txBody>
      </p:sp>
      <p:sp>
        <p:nvSpPr>
          <p:cNvPr id="328" name="Rectangle 327"/>
          <p:cNvSpPr/>
          <p:nvPr/>
        </p:nvSpPr>
        <p:spPr bwMode="auto">
          <a:xfrm>
            <a:off x="830740" y="189016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329" name="Rectangle 328"/>
          <p:cNvSpPr/>
          <p:nvPr/>
        </p:nvSpPr>
        <p:spPr bwMode="auto">
          <a:xfrm>
            <a:off x="830740" y="3533370"/>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sp>
        <p:nvSpPr>
          <p:cNvPr id="330" name="Rectangle 329"/>
          <p:cNvSpPr/>
          <p:nvPr/>
        </p:nvSpPr>
        <p:spPr bwMode="auto">
          <a:xfrm>
            <a:off x="1878582" y="2386064"/>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D83B01"/>
                </a:solidFill>
                <a:latin typeface="Segoe UI"/>
              </a:rPr>
              <a:t>Applications</a:t>
            </a:r>
          </a:p>
        </p:txBody>
      </p:sp>
      <p:grpSp>
        <p:nvGrpSpPr>
          <p:cNvPr id="331" name="Group 330"/>
          <p:cNvGrpSpPr/>
          <p:nvPr/>
        </p:nvGrpSpPr>
        <p:grpSpPr>
          <a:xfrm>
            <a:off x="1393069" y="2386064"/>
            <a:ext cx="491767" cy="487863"/>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sp>
        <p:nvSpPr>
          <p:cNvPr id="337" name="Rectangle 336"/>
          <p:cNvSpPr/>
          <p:nvPr/>
        </p:nvSpPr>
        <p:spPr bwMode="auto">
          <a:xfrm>
            <a:off x="1878582" y="289393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D83B01"/>
                </a:solidFill>
                <a:latin typeface="Segoe UI"/>
              </a:rPr>
              <a:t>Kernel</a:t>
            </a:r>
          </a:p>
        </p:txBody>
      </p:sp>
      <p:grpSp>
        <p:nvGrpSpPr>
          <p:cNvPr id="338" name="Group 337"/>
          <p:cNvGrpSpPr/>
          <p:nvPr/>
        </p:nvGrpSpPr>
        <p:grpSpPr>
          <a:xfrm>
            <a:off x="1393069" y="2893937"/>
            <a:ext cx="491767" cy="487863"/>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1" name="Group 340"/>
          <p:cNvGrpSpPr/>
          <p:nvPr/>
        </p:nvGrpSpPr>
        <p:grpSpPr>
          <a:xfrm>
            <a:off x="3316449" y="2023777"/>
            <a:ext cx="690581" cy="835736"/>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348" name="Group 347"/>
          <p:cNvGrpSpPr/>
          <p:nvPr/>
        </p:nvGrpSpPr>
        <p:grpSpPr>
          <a:xfrm>
            <a:off x="4117530" y="2023777"/>
            <a:ext cx="690581" cy="835736"/>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nvGrpSpPr>
          <p:cNvPr id="355" name="Group 354"/>
          <p:cNvGrpSpPr/>
          <p:nvPr/>
        </p:nvGrpSpPr>
        <p:grpSpPr>
          <a:xfrm>
            <a:off x="4918610" y="2023777"/>
            <a:ext cx="690581" cy="835736"/>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sp>
        <p:nvSpPr>
          <p:cNvPr id="362" name="Rectangle 361"/>
          <p:cNvSpPr/>
          <p:nvPr/>
        </p:nvSpPr>
        <p:spPr bwMode="auto">
          <a:xfrm>
            <a:off x="345227" y="189016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3" name="Group 362"/>
          <p:cNvGrpSpPr/>
          <p:nvPr/>
        </p:nvGrpSpPr>
        <p:grpSpPr>
          <a:xfrm>
            <a:off x="447433" y="2586575"/>
            <a:ext cx="272570" cy="214763"/>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366" name="Rectangle 365"/>
          <p:cNvSpPr/>
          <p:nvPr/>
        </p:nvSpPr>
        <p:spPr bwMode="auto">
          <a:xfrm>
            <a:off x="345227" y="3533370"/>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7" name="Group 366"/>
          <p:cNvGrpSpPr/>
          <p:nvPr/>
        </p:nvGrpSpPr>
        <p:grpSpPr>
          <a:xfrm>
            <a:off x="491810" y="3661166"/>
            <a:ext cx="179250" cy="232272"/>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187" name="Rectangle 186"/>
          <p:cNvSpPr/>
          <p:nvPr/>
        </p:nvSpPr>
        <p:spPr bwMode="auto">
          <a:xfrm>
            <a:off x="836994" y="513182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188" name="Rectangle 187"/>
          <p:cNvSpPr/>
          <p:nvPr/>
        </p:nvSpPr>
        <p:spPr bwMode="auto">
          <a:xfrm>
            <a:off x="836993" y="565971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189" name="Rectangle 188"/>
          <p:cNvSpPr/>
          <p:nvPr/>
        </p:nvSpPr>
        <p:spPr bwMode="auto">
          <a:xfrm>
            <a:off x="836993" y="618759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grpSp>
        <p:nvGrpSpPr>
          <p:cNvPr id="190" name="Group 189"/>
          <p:cNvGrpSpPr/>
          <p:nvPr/>
        </p:nvGrpSpPr>
        <p:grpSpPr>
          <a:xfrm>
            <a:off x="345224" y="5131828"/>
            <a:ext cx="491767" cy="487863"/>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196" name="Group 195"/>
          <p:cNvGrpSpPr/>
          <p:nvPr/>
        </p:nvGrpSpPr>
        <p:grpSpPr>
          <a:xfrm>
            <a:off x="345223" y="5659712"/>
            <a:ext cx="491767" cy="487863"/>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227" name="Group 226"/>
          <p:cNvGrpSpPr/>
          <p:nvPr/>
        </p:nvGrpSpPr>
        <p:grpSpPr>
          <a:xfrm>
            <a:off x="345224" y="6187594"/>
            <a:ext cx="491767" cy="487863"/>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nvGrpSpPr>
          <p:cNvPr id="235" name="Group 234"/>
          <p:cNvGrpSpPr/>
          <p:nvPr/>
        </p:nvGrpSpPr>
        <p:grpSpPr>
          <a:xfrm>
            <a:off x="2658581" y="5126445"/>
            <a:ext cx="3042503" cy="996758"/>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spTree>
    <p:extLst>
      <p:ext uri="{BB962C8B-B14F-4D97-AF65-F5344CB8AC3E}">
        <p14:creationId xmlns:p14="http://schemas.microsoft.com/office/powerpoint/2010/main" val="30116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Containers on Hyper-V</a:t>
            </a:r>
          </a:p>
        </p:txBody>
      </p:sp>
      <p:grpSp>
        <p:nvGrpSpPr>
          <p:cNvPr id="61" name="Group 60"/>
          <p:cNvGrpSpPr/>
          <p:nvPr/>
        </p:nvGrpSpPr>
        <p:grpSpPr>
          <a:xfrm>
            <a:off x="3569620" y="1606248"/>
            <a:ext cx="4854520" cy="3346752"/>
            <a:chOff x="3569620" y="2092023"/>
            <a:chExt cx="4854520" cy="3346752"/>
          </a:xfrm>
        </p:grpSpPr>
        <p:sp>
          <p:nvSpPr>
            <p:cNvPr id="60" name="Rectangle 59"/>
            <p:cNvSpPr/>
            <p:nvPr/>
          </p:nvSpPr>
          <p:spPr bwMode="auto">
            <a:xfrm>
              <a:off x="3569620" y="4289184"/>
              <a:ext cx="4854520" cy="114959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b"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grpSp>
          <p:nvGrpSpPr>
            <p:cNvPr id="4" name="Group 3"/>
            <p:cNvGrpSpPr/>
            <p:nvPr/>
          </p:nvGrpSpPr>
          <p:grpSpPr>
            <a:xfrm>
              <a:off x="3728802" y="2092023"/>
              <a:ext cx="4536155" cy="2899078"/>
              <a:chOff x="8630018" y="5165203"/>
              <a:chExt cx="2472063" cy="1643614"/>
            </a:xfrm>
          </p:grpSpPr>
          <p:grpSp>
            <p:nvGrpSpPr>
              <p:cNvPr id="5" name="Group 4"/>
              <p:cNvGrpSpPr/>
              <p:nvPr/>
            </p:nvGrpSpPr>
            <p:grpSpPr>
              <a:xfrm>
                <a:off x="8630413" y="6443056"/>
                <a:ext cx="2468878" cy="365761"/>
                <a:chOff x="8598897" y="6443056"/>
                <a:chExt cx="2468878" cy="365761"/>
              </a:xfrm>
            </p:grpSpPr>
            <p:sp>
              <p:nvSpPr>
                <p:cNvPr id="51" name="Rectangle 50"/>
                <p:cNvSpPr/>
                <p:nvPr/>
              </p:nvSpPr>
              <p:spPr bwMode="auto">
                <a:xfrm>
                  <a:off x="8964655" y="6443057"/>
                  <a:ext cx="2103120" cy="36576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p:cNvGrpSpPr/>
                <p:nvPr/>
              </p:nvGrpSpPr>
              <p:grpSpPr>
                <a:xfrm>
                  <a:off x="8598897" y="6443056"/>
                  <a:ext cx="365760" cy="365760"/>
                  <a:chOff x="8598897" y="6443056"/>
                  <a:chExt cx="365760" cy="365760"/>
                </a:xfrm>
              </p:grpSpPr>
              <p:sp>
                <p:nvSpPr>
                  <p:cNvPr id="53" name="Rectangle 52"/>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p:cNvGrpSpPr/>
                  <p:nvPr/>
                </p:nvGrpSpPr>
                <p:grpSpPr>
                  <a:xfrm>
                    <a:off x="8703931" y="6525062"/>
                    <a:ext cx="155693" cy="201748"/>
                    <a:chOff x="5260975" y="2352675"/>
                    <a:chExt cx="1663700" cy="2155825"/>
                  </a:xfrm>
                  <a:solidFill>
                    <a:schemeClr val="tx2"/>
                  </a:solidFill>
                </p:grpSpPr>
                <p:sp>
                  <p:nvSpPr>
                    <p:cNvPr id="55"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6"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7"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8"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sp>
                  <p:nvSpPr>
                    <p:cNvPr id="59"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a:endParaRPr>
                    </a:p>
                  </p:txBody>
                </p:sp>
              </p:grpSp>
            </p:grpSp>
          </p:grpSp>
          <p:grpSp>
            <p:nvGrpSpPr>
              <p:cNvPr id="6" name="Group 5"/>
              <p:cNvGrpSpPr/>
              <p:nvPr/>
            </p:nvGrpSpPr>
            <p:grpSpPr>
              <a:xfrm>
                <a:off x="8630018" y="5165203"/>
                <a:ext cx="777240" cy="1246735"/>
                <a:chOff x="8599821" y="5165203"/>
                <a:chExt cx="777240" cy="1246735"/>
              </a:xfrm>
            </p:grpSpPr>
            <p:grpSp>
              <p:nvGrpSpPr>
                <p:cNvPr id="37" name="Group 36"/>
                <p:cNvGrpSpPr/>
                <p:nvPr/>
              </p:nvGrpSpPr>
              <p:grpSpPr>
                <a:xfrm>
                  <a:off x="8636227" y="5198401"/>
                  <a:ext cx="704429" cy="1174494"/>
                  <a:chOff x="8635106" y="4651691"/>
                  <a:chExt cx="704429" cy="1174494"/>
                </a:xfrm>
              </p:grpSpPr>
              <p:grpSp>
                <p:nvGrpSpPr>
                  <p:cNvPr id="39" name="Group 38"/>
                  <p:cNvGrpSpPr/>
                  <p:nvPr/>
                </p:nvGrpSpPr>
                <p:grpSpPr>
                  <a:xfrm>
                    <a:off x="8635106" y="5551434"/>
                    <a:ext cx="704429" cy="274751"/>
                    <a:chOff x="8635106" y="5542669"/>
                    <a:chExt cx="704429" cy="274751"/>
                  </a:xfrm>
                </p:grpSpPr>
                <p:sp>
                  <p:nvSpPr>
                    <p:cNvPr id="47" name="Rectangle 46"/>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48" name="Group 47"/>
                    <p:cNvGrpSpPr/>
                    <p:nvPr/>
                  </p:nvGrpSpPr>
                  <p:grpSpPr>
                    <a:xfrm>
                      <a:off x="8635106" y="5542670"/>
                      <a:ext cx="276948" cy="274750"/>
                      <a:chOff x="4498836" y="2852262"/>
                      <a:chExt cx="501628" cy="497646"/>
                    </a:xfrm>
                  </p:grpSpPr>
                  <p:sp>
                    <p:nvSpPr>
                      <p:cNvPr id="49" name="Rectangle 4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0" name="Group 39"/>
                  <p:cNvGrpSpPr/>
                  <p:nvPr/>
                </p:nvGrpSpPr>
                <p:grpSpPr>
                  <a:xfrm>
                    <a:off x="8635106" y="4651691"/>
                    <a:ext cx="704429" cy="852494"/>
                    <a:chOff x="1156020" y="2248829"/>
                    <a:chExt cx="704429" cy="852494"/>
                  </a:xfrm>
                </p:grpSpPr>
                <p:sp>
                  <p:nvSpPr>
                    <p:cNvPr id="41" name="TextBox 4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Linux</a:t>
                      </a:r>
                    </a:p>
                  </p:txBody>
                </p:sp>
                <p:sp>
                  <p:nvSpPr>
                    <p:cNvPr id="42" name="Rectangle 4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43" name="Group 42"/>
                    <p:cNvGrpSpPr/>
                    <p:nvPr/>
                  </p:nvGrpSpPr>
                  <p:grpSpPr>
                    <a:xfrm>
                      <a:off x="1282952" y="2590867"/>
                      <a:ext cx="471171" cy="380335"/>
                      <a:chOff x="4406091" y="6049087"/>
                      <a:chExt cx="3960813" cy="3197225"/>
                    </a:xfrm>
                    <a:solidFill>
                      <a:schemeClr val="tx2"/>
                    </a:solidFill>
                  </p:grpSpPr>
                  <p:sp>
                    <p:nvSpPr>
                      <p:cNvPr id="4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4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4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38" name="Rectangle 3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p:cNvGrpSpPr/>
              <p:nvPr/>
            </p:nvGrpSpPr>
            <p:grpSpPr>
              <a:xfrm>
                <a:off x="9477430" y="5165203"/>
                <a:ext cx="777240" cy="1246735"/>
                <a:chOff x="9428529" y="5165203"/>
                <a:chExt cx="777240" cy="1246735"/>
              </a:xfrm>
            </p:grpSpPr>
            <p:grpSp>
              <p:nvGrpSpPr>
                <p:cNvPr id="23" name="Group 22"/>
                <p:cNvGrpSpPr/>
                <p:nvPr/>
              </p:nvGrpSpPr>
              <p:grpSpPr>
                <a:xfrm>
                  <a:off x="9464935" y="5198401"/>
                  <a:ext cx="704429" cy="1174494"/>
                  <a:chOff x="8635106" y="4651691"/>
                  <a:chExt cx="704429" cy="1174494"/>
                </a:xfrm>
              </p:grpSpPr>
              <p:grpSp>
                <p:nvGrpSpPr>
                  <p:cNvPr id="25" name="Group 24"/>
                  <p:cNvGrpSpPr/>
                  <p:nvPr/>
                </p:nvGrpSpPr>
                <p:grpSpPr>
                  <a:xfrm>
                    <a:off x="8635106" y="5551434"/>
                    <a:ext cx="704429" cy="274751"/>
                    <a:chOff x="8635106" y="5542669"/>
                    <a:chExt cx="704429" cy="274751"/>
                  </a:xfrm>
                </p:grpSpPr>
                <p:sp>
                  <p:nvSpPr>
                    <p:cNvPr id="33" name="Rectangle 3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34" name="Group 33"/>
                    <p:cNvGrpSpPr/>
                    <p:nvPr/>
                  </p:nvGrpSpPr>
                  <p:grpSpPr>
                    <a:xfrm>
                      <a:off x="8635106" y="5542670"/>
                      <a:ext cx="276948" cy="274750"/>
                      <a:chOff x="4498836" y="2852262"/>
                      <a:chExt cx="501628" cy="497646"/>
                    </a:xfrm>
                  </p:grpSpPr>
                  <p:sp>
                    <p:nvSpPr>
                      <p:cNvPr id="35" name="Rectangle 3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p:cNvGrpSpPr/>
                  <p:nvPr/>
                </p:nvGrpSpPr>
                <p:grpSpPr>
                  <a:xfrm>
                    <a:off x="8635106" y="4651691"/>
                    <a:ext cx="704429" cy="852494"/>
                    <a:chOff x="1156020" y="2248829"/>
                    <a:chExt cx="704429" cy="852494"/>
                  </a:xfrm>
                </p:grpSpPr>
                <p:sp>
                  <p:nvSpPr>
                    <p:cNvPr id="27" name="TextBox 2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Windows</a:t>
                      </a:r>
                    </a:p>
                  </p:txBody>
                </p:sp>
                <p:sp>
                  <p:nvSpPr>
                    <p:cNvPr id="28" name="Rectangle 2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9" name="Group 28"/>
                    <p:cNvGrpSpPr/>
                    <p:nvPr/>
                  </p:nvGrpSpPr>
                  <p:grpSpPr>
                    <a:xfrm>
                      <a:off x="1282952" y="2590867"/>
                      <a:ext cx="471171" cy="380335"/>
                      <a:chOff x="4406091" y="6049087"/>
                      <a:chExt cx="3960813" cy="3197225"/>
                    </a:xfrm>
                    <a:solidFill>
                      <a:schemeClr val="tx2"/>
                    </a:solidFill>
                  </p:grpSpPr>
                  <p:sp>
                    <p:nvSpPr>
                      <p:cNvPr id="3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3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24" name="Rectangle 23"/>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10324841" y="5165203"/>
                <a:ext cx="777240" cy="1246735"/>
                <a:chOff x="10263860" y="5165203"/>
                <a:chExt cx="777240" cy="1246735"/>
              </a:xfrm>
            </p:grpSpPr>
            <p:grpSp>
              <p:nvGrpSpPr>
                <p:cNvPr id="9" name="Group 8"/>
                <p:cNvGrpSpPr/>
                <p:nvPr/>
              </p:nvGrpSpPr>
              <p:grpSpPr>
                <a:xfrm>
                  <a:off x="10300266" y="5198401"/>
                  <a:ext cx="704429" cy="1174494"/>
                  <a:chOff x="8635106" y="4651691"/>
                  <a:chExt cx="704429" cy="1174494"/>
                </a:xfrm>
              </p:grpSpPr>
              <p:grpSp>
                <p:nvGrpSpPr>
                  <p:cNvPr id="11" name="Group 10"/>
                  <p:cNvGrpSpPr/>
                  <p:nvPr/>
                </p:nvGrpSpPr>
                <p:grpSpPr>
                  <a:xfrm>
                    <a:off x="8635106" y="5551434"/>
                    <a:ext cx="704429" cy="274751"/>
                    <a:chOff x="8635106" y="5542669"/>
                    <a:chExt cx="704429" cy="274751"/>
                  </a:xfrm>
                </p:grpSpPr>
                <p:sp>
                  <p:nvSpPr>
                    <p:cNvPr id="19" name="Rectangle 18"/>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a:rPr>
                        <a:t>Kernel</a:t>
                      </a:r>
                      <a:endParaRPr lang="en-US" sz="1078" dirty="0">
                        <a:solidFill>
                          <a:srgbClr val="FFFFFF"/>
                        </a:solidFill>
                        <a:latin typeface="Segoe UI"/>
                      </a:endParaRPr>
                    </a:p>
                  </p:txBody>
                </p:sp>
                <p:grpSp>
                  <p:nvGrpSpPr>
                    <p:cNvPr id="20" name="Group 19"/>
                    <p:cNvGrpSpPr/>
                    <p:nvPr/>
                  </p:nvGrpSpPr>
                  <p:grpSpPr>
                    <a:xfrm>
                      <a:off x="8635106" y="5542670"/>
                      <a:ext cx="276948" cy="274750"/>
                      <a:chOff x="4498836" y="2852262"/>
                      <a:chExt cx="501628" cy="497646"/>
                    </a:xfrm>
                  </p:grpSpPr>
                  <p:sp>
                    <p:nvSpPr>
                      <p:cNvPr id="21" name="Rectangle 20"/>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 name="Group 11"/>
                  <p:cNvGrpSpPr/>
                  <p:nvPr/>
                </p:nvGrpSpPr>
                <p:grpSpPr>
                  <a:xfrm>
                    <a:off x="8635106" y="4651691"/>
                    <a:ext cx="704429" cy="852494"/>
                    <a:chOff x="1156020" y="2248829"/>
                    <a:chExt cx="704429" cy="852494"/>
                  </a:xfrm>
                </p:grpSpPr>
                <p:sp>
                  <p:nvSpPr>
                    <p:cNvPr id="13" name="TextBox 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Linux</a:t>
                      </a:r>
                    </a:p>
                  </p:txBody>
                </p:sp>
                <p:sp>
                  <p:nvSpPr>
                    <p:cNvPr id="14" name="Rectangle 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15" name="Group 14"/>
                    <p:cNvGrpSpPr/>
                    <p:nvPr/>
                  </p:nvGrpSpPr>
                  <p:grpSpPr>
                    <a:xfrm>
                      <a:off x="1282952" y="2590867"/>
                      <a:ext cx="471171" cy="380335"/>
                      <a:chOff x="4406091" y="6049087"/>
                      <a:chExt cx="3960813" cy="3197225"/>
                    </a:xfrm>
                    <a:solidFill>
                      <a:schemeClr val="tx2"/>
                    </a:solidFill>
                  </p:grpSpPr>
                  <p:sp>
                    <p:nvSpPr>
                      <p:cNvPr id="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sp>
                    <p:nvSpPr>
                      <p:cNvPr id="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a:endParaRPr>
                      </a:p>
                    </p:txBody>
                  </p:sp>
                </p:grpSp>
              </p:grpSp>
            </p:grpSp>
            <p:sp>
              <p:nvSpPr>
                <p:cNvPr id="10" name="Rectangle 9"/>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3" name="Rectangle 2"/>
          <p:cNvSpPr/>
          <p:nvPr/>
        </p:nvSpPr>
        <p:spPr>
          <a:xfrm>
            <a:off x="1341090" y="5236566"/>
            <a:ext cx="9509820" cy="1200329"/>
          </a:xfrm>
          <a:prstGeom prst="rect">
            <a:avLst/>
          </a:prstGeom>
        </p:spPr>
        <p:txBody>
          <a:bodyPr wrap="square">
            <a:spAutoFit/>
          </a:bodyPr>
          <a:lstStyle/>
          <a:p>
            <a:pPr algn="ctr"/>
            <a:r>
              <a:rPr lang="en-US" sz="2400" dirty="0">
                <a:solidFill>
                  <a:srgbClr val="41424E"/>
                </a:solidFill>
                <a:latin typeface="Segoe UI" panose="020B0502040204020203" pitchFamily="34" charset="0"/>
              </a:rPr>
              <a:t> ”The </a:t>
            </a:r>
            <a:r>
              <a:rPr lang="en-US" sz="2400" dirty="0" err="1">
                <a:solidFill>
                  <a:srgbClr val="41424E"/>
                </a:solidFill>
                <a:latin typeface="Segoe UI" panose="020B0502040204020203" pitchFamily="34" charset="0"/>
              </a:rPr>
              <a:t>docker</a:t>
            </a:r>
            <a:r>
              <a:rPr lang="en-US" sz="2400" dirty="0">
                <a:solidFill>
                  <a:srgbClr val="41424E"/>
                </a:solidFill>
                <a:latin typeface="Segoe UI" panose="020B0502040204020203" pitchFamily="34" charset="0"/>
              </a:rPr>
              <a:t>/end-user experience the goal/plan is that it’s just a </a:t>
            </a:r>
            <a:r>
              <a:rPr lang="en-US" sz="2400" dirty="0" err="1">
                <a:solidFill>
                  <a:srgbClr val="41424E"/>
                </a:solidFill>
                <a:latin typeface="Segoe UI" panose="020B0502040204020203" pitchFamily="34" charset="0"/>
              </a:rPr>
              <a:t>docker</a:t>
            </a:r>
            <a:r>
              <a:rPr lang="en-US" sz="2400" dirty="0">
                <a:solidFill>
                  <a:srgbClr val="41424E"/>
                </a:solidFill>
                <a:latin typeface="Segoe UI" panose="020B0502040204020203" pitchFamily="34" charset="0"/>
              </a:rPr>
              <a:t> pull/</a:t>
            </a:r>
            <a:r>
              <a:rPr lang="en-US" sz="2400" dirty="0" err="1">
                <a:solidFill>
                  <a:srgbClr val="41424E"/>
                </a:solidFill>
                <a:latin typeface="Segoe UI" panose="020B0502040204020203" pitchFamily="34" charset="0"/>
              </a:rPr>
              <a:t>docker</a:t>
            </a:r>
            <a:r>
              <a:rPr lang="en-US" sz="2400" dirty="0">
                <a:solidFill>
                  <a:srgbClr val="41424E"/>
                </a:solidFill>
                <a:latin typeface="Segoe UI" panose="020B0502040204020203" pitchFamily="34" charset="0"/>
              </a:rPr>
              <a:t> run – regardless of whether the image is Linux or Windows based”</a:t>
            </a:r>
            <a:endParaRPr lang="en-US" sz="2400" dirty="0"/>
          </a:p>
        </p:txBody>
      </p:sp>
    </p:spTree>
    <p:extLst>
      <p:ext uri="{BB962C8B-B14F-4D97-AF65-F5344CB8AC3E}">
        <p14:creationId xmlns:p14="http://schemas.microsoft.com/office/powerpoint/2010/main" val="1043529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3428" tIns="89642" rIns="143428" bIns="89642" rtlCol="0" anchor="t">
            <a:noAutofit/>
          </a:bodyPr>
          <a:lstStyle/>
          <a:p>
            <a:r>
              <a:rPr lang="en-US" sz="4705"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43941" y="1337342"/>
            <a:ext cx="5527953"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170703" y="1337342"/>
            <a:ext cx="5751748"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65508" y="665023"/>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479842" y="2345820"/>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17451"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Rapid</a:t>
            </a:r>
          </a:p>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17451"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503403" y="2344899"/>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521366"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526194" y="3813164"/>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479842"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503403" y="3838941"/>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172872"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Reduced Costs</a:t>
            </a:r>
            <a:endParaRPr lang="en-US" sz="1765" dirty="0">
              <a:solidFill>
                <a:schemeClr val="tx2"/>
              </a:solidFill>
              <a:ea typeface="Segoe UI" pitchFamily="34" charset="0"/>
              <a:cs typeface="Segoe UI" pitchFamily="34" charset="0"/>
            </a:endParaRPr>
          </a:p>
        </p:txBody>
      </p:sp>
      <p:sp>
        <p:nvSpPr>
          <p:cNvPr id="19" name="Rectangle: Rounded Corners 18"/>
          <p:cNvSpPr/>
          <p:nvPr/>
        </p:nvSpPr>
        <p:spPr bwMode="auto">
          <a:xfrm>
            <a:off x="2121849"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Immutability</a:t>
            </a:r>
          </a:p>
        </p:txBody>
      </p:sp>
      <p:sp>
        <p:nvSpPr>
          <p:cNvPr id="20" name="Rectangle 19"/>
          <p:cNvSpPr/>
          <p:nvPr/>
        </p:nvSpPr>
        <p:spPr bwMode="auto">
          <a:xfrm>
            <a:off x="7216532" y="672182"/>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04125" y="1417925"/>
            <a:ext cx="3585812" cy="2365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1903" y="1727871"/>
            <a:ext cx="3114883" cy="3258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Before Container Standards</a:t>
            </a:r>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09109" y="3915390"/>
            <a:ext cx="4033912" cy="2911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479270" y="2335680"/>
            <a:ext cx="4553765" cy="37537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vert="horz" wrap="square" lIns="143428" tIns="89642" rIns="143428" bIns="89642" rtlCol="0" anchor="t">
            <a:noAutofit/>
          </a:bodyPr>
          <a:lstStyle/>
          <a:p>
            <a:pPr algn="ctr"/>
            <a:r>
              <a:rPr lang="en-US" sz="4705" dirty="0">
                <a:gradFill>
                  <a:gsLst>
                    <a:gs pos="1250">
                      <a:schemeClr val="tx1"/>
                    </a:gs>
                    <a:gs pos="100000">
                      <a:schemeClr val="tx1"/>
                    </a:gs>
                  </a:gsLst>
                  <a:lin ang="5400000" scaled="0"/>
                </a:gradFill>
              </a:rPr>
              <a:t>Docker Specifics</a:t>
            </a:r>
          </a:p>
        </p:txBody>
      </p:sp>
    </p:spTree>
    <p:extLst>
      <p:ext uri="{BB962C8B-B14F-4D97-AF65-F5344CB8AC3E}">
        <p14:creationId xmlns:p14="http://schemas.microsoft.com/office/powerpoint/2010/main" val="53131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705" b="1" dirty="0"/>
              <a:t>Docker Host</a:t>
            </a:r>
            <a:r>
              <a:rPr lang="en-US" sz="3529" dirty="0"/>
              <a:t> </a:t>
            </a:r>
            <a:r>
              <a:rPr lang="en-US" sz="3137" dirty="0"/>
              <a:t>VM machine running the containers</a:t>
            </a:r>
            <a:endParaRPr lang="en-US" b="1" dirty="0"/>
          </a:p>
          <a:p>
            <a:endParaRPr lang="en-US" sz="4117" b="1" dirty="0"/>
          </a:p>
          <a:p>
            <a:r>
              <a:rPr lang="en-US" sz="4117" b="1" dirty="0"/>
              <a:t>Docker Client</a:t>
            </a:r>
            <a:r>
              <a:rPr lang="en-US" dirty="0"/>
              <a:t> </a:t>
            </a:r>
            <a:r>
              <a:rPr lang="en-US" sz="3137" dirty="0"/>
              <a:t>CLI between user and Docker Host</a:t>
            </a:r>
          </a:p>
          <a:p>
            <a:endParaRPr lang="en-US" sz="4117" b="1" dirty="0"/>
          </a:p>
          <a:p>
            <a:r>
              <a:rPr lang="en-US" sz="4117" b="1" dirty="0"/>
              <a:t>Docker Hub</a:t>
            </a:r>
            <a:r>
              <a:rPr lang="en-US" sz="3200" dirty="0"/>
              <a:t> </a:t>
            </a:r>
            <a:r>
              <a:rPr lang="en-US" sz="3137" dirty="0"/>
              <a:t>Sharing and managing images</a:t>
            </a:r>
          </a:p>
          <a:p>
            <a:endParaRPr lang="en-US" sz="3137" dirty="0"/>
          </a:p>
          <a:p>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Tree>
    <p:extLst>
      <p:ext uri="{BB962C8B-B14F-4D97-AF65-F5344CB8AC3E}">
        <p14:creationId xmlns:p14="http://schemas.microsoft.com/office/powerpoint/2010/main" val="17399633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37" y="142109"/>
            <a:ext cx="10514108" cy="741675"/>
          </a:xfrm>
        </p:spPr>
        <p:txBody>
          <a:bodyPr/>
          <a:lstStyle/>
          <a:p>
            <a:r>
              <a:rPr lang="en-US" dirty="0"/>
              <a:t>Terminology</a:t>
            </a:r>
          </a:p>
        </p:txBody>
      </p:sp>
      <p:sp>
        <p:nvSpPr>
          <p:cNvPr id="4" name="Rounded Rectangle 3"/>
          <p:cNvSpPr/>
          <p:nvPr/>
        </p:nvSpPr>
        <p:spPr bwMode="auto">
          <a:xfrm>
            <a:off x="2517774" y="4453764"/>
            <a:ext cx="4191000" cy="1822714"/>
          </a:xfrm>
          <a:prstGeom prst="roundRect">
            <a:avLst/>
          </a:prstGeom>
          <a:solidFill>
            <a:schemeClr val="tx1"/>
          </a:solidFill>
          <a:ln w="19050">
            <a:solidFill>
              <a:srgbClr val="00827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517774" y="4904995"/>
            <a:ext cx="3733800" cy="1365514"/>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2517774" y="5362196"/>
            <a:ext cx="3352800" cy="902462"/>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ounded Rectangle 6"/>
          <p:cNvSpPr/>
          <p:nvPr/>
        </p:nvSpPr>
        <p:spPr bwMode="auto">
          <a:xfrm>
            <a:off x="2517774" y="5813543"/>
            <a:ext cx="2971800" cy="457083"/>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2517774" y="5819395"/>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9" name="Rectangle 8"/>
          <p:cNvSpPr/>
          <p:nvPr/>
        </p:nvSpPr>
        <p:spPr bwMode="auto">
          <a:xfrm>
            <a:off x="2517774" y="49109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0" name="Rectangle 9"/>
          <p:cNvSpPr/>
          <p:nvPr/>
        </p:nvSpPr>
        <p:spPr bwMode="auto">
          <a:xfrm>
            <a:off x="2517774" y="53681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1" name="Rectangle 10"/>
          <p:cNvSpPr/>
          <p:nvPr/>
        </p:nvSpPr>
        <p:spPr bwMode="auto">
          <a:xfrm>
            <a:off x="2517774" y="4453764"/>
            <a:ext cx="2133600" cy="451231"/>
          </a:xfrm>
          <a:prstGeom prst="rect">
            <a:avLst/>
          </a:prstGeom>
          <a:solidFill>
            <a:schemeClr val="tx1"/>
          </a:solidFill>
          <a:ln w="127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Read-Write Layer</a:t>
            </a:r>
          </a:p>
        </p:txBody>
      </p:sp>
      <p:sp>
        <p:nvSpPr>
          <p:cNvPr id="12" name="Oval 11"/>
          <p:cNvSpPr/>
          <p:nvPr/>
        </p:nvSpPr>
        <p:spPr bwMode="auto">
          <a:xfrm>
            <a:off x="4956174" y="5892283"/>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13" name="Oval 12"/>
          <p:cNvSpPr/>
          <p:nvPr/>
        </p:nvSpPr>
        <p:spPr bwMode="auto">
          <a:xfrm>
            <a:off x="5453013" y="5454602"/>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14" name="Oval 13"/>
          <p:cNvSpPr/>
          <p:nvPr/>
        </p:nvSpPr>
        <p:spPr bwMode="auto">
          <a:xfrm>
            <a:off x="5764296" y="4986778"/>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15" name="Oval 14"/>
          <p:cNvSpPr/>
          <p:nvPr/>
        </p:nvSpPr>
        <p:spPr bwMode="auto">
          <a:xfrm>
            <a:off x="6175374" y="4529578"/>
            <a:ext cx="304800" cy="299602"/>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cxnSp>
        <p:nvCxnSpPr>
          <p:cNvPr id="16" name="Straight Arrow Connector 15"/>
          <p:cNvCxnSpPr/>
          <p:nvPr/>
        </p:nvCxnSpPr>
        <p:spPr>
          <a:xfrm flipH="1">
            <a:off x="6480174" y="4679379"/>
            <a:ext cx="1600200" cy="0"/>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69096" y="5136580"/>
            <a:ext cx="2316078" cy="398284"/>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6"/>
          </p:cNvCxnSpPr>
          <p:nvPr/>
        </p:nvCxnSpPr>
        <p:spPr>
          <a:xfrm flipH="1" flipV="1">
            <a:off x="5757813" y="5604403"/>
            <a:ext cx="2627361" cy="5967"/>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6"/>
          </p:cNvCxnSpPr>
          <p:nvPr/>
        </p:nvCxnSpPr>
        <p:spPr>
          <a:xfrm flipH="1">
            <a:off x="5260974" y="5684665"/>
            <a:ext cx="3124200" cy="357419"/>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57321" y="4385767"/>
            <a:ext cx="2927920" cy="553998"/>
          </a:xfrm>
          <a:prstGeom prst="rect">
            <a:avLst/>
          </a:prstGeom>
        </p:spPr>
        <p:txBody>
          <a:bodyPr wrap="square">
            <a:spAutoFit/>
          </a:bodyPr>
          <a:lstStyle/>
          <a:p>
            <a:r>
              <a:rPr lang="en-US" sz="3000" dirty="0">
                <a:latin typeface="+mj-lt"/>
                <a:ea typeface="Consolas" charset="0"/>
                <a:cs typeface="Consolas" charset="0"/>
              </a:rPr>
              <a:t>Container</a:t>
            </a:r>
            <a:endParaRPr lang="en-US" sz="3000" dirty="0">
              <a:latin typeface="+mj-lt"/>
            </a:endParaRPr>
          </a:p>
        </p:txBody>
      </p:sp>
      <p:sp>
        <p:nvSpPr>
          <p:cNvPr id="21" name="Rectangle 20"/>
          <p:cNvSpPr/>
          <p:nvPr/>
        </p:nvSpPr>
        <p:spPr>
          <a:xfrm>
            <a:off x="8385172" y="5296032"/>
            <a:ext cx="1318453" cy="553998"/>
          </a:xfrm>
          <a:prstGeom prst="rect">
            <a:avLst/>
          </a:prstGeom>
        </p:spPr>
        <p:txBody>
          <a:bodyPr wrap="square">
            <a:spAutoFit/>
          </a:bodyPr>
          <a:lstStyle/>
          <a:p>
            <a:r>
              <a:rPr lang="en-US" sz="3000" dirty="0">
                <a:latin typeface="+mj-lt"/>
                <a:ea typeface="Consolas" charset="0"/>
                <a:cs typeface="Consolas" charset="0"/>
              </a:rPr>
              <a:t>Image</a:t>
            </a:r>
            <a:endParaRPr lang="en-US" sz="3000" dirty="0">
              <a:latin typeface="+mj-lt"/>
            </a:endParaRPr>
          </a:p>
        </p:txBody>
      </p:sp>
      <p:sp>
        <p:nvSpPr>
          <p:cNvPr id="22" name="Rectangle 21"/>
          <p:cNvSpPr/>
          <p:nvPr/>
        </p:nvSpPr>
        <p:spPr>
          <a:xfrm>
            <a:off x="4885415" y="1211807"/>
            <a:ext cx="7068460" cy="1057854"/>
          </a:xfrm>
          <a:prstGeom prst="rect">
            <a:avLst/>
          </a:prstGeom>
        </p:spPr>
        <p:txBody>
          <a:bodyPr wrap="square">
            <a:spAutoFit/>
          </a:bodyPr>
          <a:lstStyle/>
          <a:p>
            <a:r>
              <a:rPr lang="en-US" sz="3137" dirty="0">
                <a:solidFill>
                  <a:schemeClr val="tx1">
                    <a:tint val="75000"/>
                  </a:schemeClr>
                </a:solidFill>
              </a:rPr>
              <a:t>- ready-only (Immutable) templates that help define Docker containers</a:t>
            </a:r>
          </a:p>
        </p:txBody>
      </p:sp>
      <p:sp>
        <p:nvSpPr>
          <p:cNvPr id="23" name="Rectangle 22"/>
          <p:cNvSpPr/>
          <p:nvPr/>
        </p:nvSpPr>
        <p:spPr>
          <a:xfrm>
            <a:off x="4836404" y="2564813"/>
            <a:ext cx="7757203" cy="1057854"/>
          </a:xfrm>
          <a:prstGeom prst="rect">
            <a:avLst/>
          </a:prstGeom>
        </p:spPr>
        <p:txBody>
          <a:bodyPr wrap="square">
            <a:spAutoFit/>
          </a:bodyPr>
          <a:lstStyle/>
          <a:p>
            <a:r>
              <a:rPr lang="en-US" sz="3137" dirty="0">
                <a:solidFill>
                  <a:schemeClr val="tx1">
                    <a:tint val="75000"/>
                  </a:schemeClr>
                </a:solidFill>
              </a:rPr>
              <a:t>-  Actual running instance of a container (writable)</a:t>
            </a:r>
          </a:p>
        </p:txBody>
      </p:sp>
      <p:sp>
        <p:nvSpPr>
          <p:cNvPr id="24" name="Content Placeholder 2"/>
          <p:cNvSpPr txBox="1">
            <a:spLocks/>
          </p:cNvSpPr>
          <p:nvPr/>
        </p:nvSpPr>
        <p:spPr>
          <a:xfrm>
            <a:off x="135359" y="735471"/>
            <a:ext cx="10940108" cy="306837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19" b="1" dirty="0">
                <a:solidFill>
                  <a:schemeClr val="tx1"/>
                </a:solidFill>
              </a:rPr>
              <a:t>Docker Images</a:t>
            </a:r>
          </a:p>
          <a:p>
            <a:endParaRPr lang="en-US" sz="4019" b="1" dirty="0"/>
          </a:p>
          <a:p>
            <a:r>
              <a:rPr lang="en-US" sz="4019" b="1" dirty="0">
                <a:solidFill>
                  <a:schemeClr val="tx1"/>
                </a:solidFill>
              </a:rPr>
              <a:t>Docker Containers</a:t>
            </a:r>
            <a:endParaRPr lang="en-US" dirty="0">
              <a:solidFill>
                <a:schemeClr val="tx1"/>
              </a:solidFill>
            </a:endParaRPr>
          </a:p>
          <a:p>
            <a:endParaRPr lang="en-US" dirty="0"/>
          </a:p>
        </p:txBody>
      </p:sp>
    </p:spTree>
    <p:extLst>
      <p:ext uri="{BB962C8B-B14F-4D97-AF65-F5344CB8AC3E}">
        <p14:creationId xmlns:p14="http://schemas.microsoft.com/office/powerpoint/2010/main" val="97436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Downloads image &amp; creates &amp; starts container</a:t>
            </a:r>
          </a:p>
          <a:p>
            <a:endParaRPr lang="en-US" sz="3137" b="1" dirty="0"/>
          </a:p>
          <a:p>
            <a:pPr marL="0" indent="0">
              <a:buNone/>
            </a:pPr>
            <a:endParaRPr lang="en-US" dirty="0"/>
          </a:p>
          <a:p>
            <a:pPr marL="0" indent="0">
              <a:buNone/>
            </a:pPr>
            <a:endParaRPr lang="en-US" dirty="0"/>
          </a:p>
        </p:txBody>
      </p:sp>
      <p:sp>
        <p:nvSpPr>
          <p:cNvPr id="26" name="Rectangle 25"/>
          <p:cNvSpPr/>
          <p:nvPr/>
        </p:nvSpPr>
        <p:spPr>
          <a:xfrm>
            <a:off x="1814513" y="4143376"/>
            <a:ext cx="10253442" cy="701731"/>
          </a:xfrm>
          <a:prstGeom prst="rect">
            <a:avLst/>
          </a:prstGeom>
        </p:spPr>
        <p:txBody>
          <a:bodyPr wrap="square">
            <a:spAutoFit/>
          </a:bodyPr>
          <a:lstStyle/>
          <a:p>
            <a:pPr defTabSz="914367">
              <a:lnSpc>
                <a:spcPct val="90000"/>
              </a:lnSpc>
              <a:spcBef>
                <a:spcPct val="20000"/>
              </a:spcBef>
              <a:buSzPct val="90000"/>
            </a:pPr>
            <a:r>
              <a:rPr lang="de-DE" sz="4400" b="1" dirty="0">
                <a:gradFill>
                  <a:gsLst>
                    <a:gs pos="1250">
                      <a:schemeClr val="tx1"/>
                    </a:gs>
                    <a:gs pos="100000">
                      <a:schemeClr val="tx1"/>
                    </a:gs>
                  </a:gsLst>
                  <a:lin ang="5400000" scaled="0"/>
                </a:gradFill>
                <a:latin typeface="+mj-lt"/>
              </a:rPr>
              <a:t>docker run -it ubuntu /bin/bash</a:t>
            </a:r>
            <a:endParaRPr lang="en-US" sz="4400" b="1" dirty="0">
              <a:gradFill>
                <a:gsLst>
                  <a:gs pos="1250">
                    <a:schemeClr val="tx1"/>
                  </a:gs>
                  <a:gs pos="100000">
                    <a:schemeClr val="tx1"/>
                  </a:gs>
                </a:gsLst>
                <a:lin ang="5400000" scaled="0"/>
              </a:gradFill>
              <a:latin typeface="+mj-lt"/>
            </a:endParaRPr>
          </a:p>
        </p:txBody>
      </p:sp>
      <p:sp>
        <p:nvSpPr>
          <p:cNvPr id="30" name="Rectangle 29"/>
          <p:cNvSpPr/>
          <p:nvPr/>
        </p:nvSpPr>
        <p:spPr>
          <a:xfrm>
            <a:off x="2916139" y="3022006"/>
            <a:ext cx="5569153" cy="701731"/>
          </a:xfrm>
          <a:prstGeom prst="rect">
            <a:avLst/>
          </a:prstGeom>
        </p:spPr>
        <p:txBody>
          <a:bodyPr wrap="non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hello-world</a:t>
            </a:r>
          </a:p>
        </p:txBody>
      </p:sp>
    </p:spTree>
    <p:extLst>
      <p:ext uri="{BB962C8B-B14F-4D97-AF65-F5344CB8AC3E}">
        <p14:creationId xmlns:p14="http://schemas.microsoft.com/office/powerpoint/2010/main" val="1565170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Images</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View images</a:t>
            </a:r>
          </a:p>
          <a:p>
            <a:endParaRPr lang="en-US" sz="3137"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38882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t>
            </a:r>
            <a:r>
              <a:rPr lang="en-US" dirty="0" err="1"/>
              <a:t>ps</a:t>
            </a:r>
            <a:endParaRPr lang="en-US" dirty="0"/>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Show running containers</a:t>
            </a:r>
          </a:p>
          <a:p>
            <a:endParaRPr lang="en-US" sz="3137"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715506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 to Windows</a:t>
            </a:r>
          </a:p>
        </p:txBody>
      </p:sp>
      <p:pic>
        <p:nvPicPr>
          <p:cNvPr id="4" name="Picture 3"/>
          <p:cNvPicPr>
            <a:picLocks noChangeAspect="1"/>
          </p:cNvPicPr>
          <p:nvPr/>
        </p:nvPicPr>
        <p:blipFill>
          <a:blip r:embed="rId2"/>
          <a:stretch>
            <a:fillRect/>
          </a:stretch>
        </p:blipFill>
        <p:spPr>
          <a:xfrm>
            <a:off x="4081181" y="1623760"/>
            <a:ext cx="4029637" cy="3610479"/>
          </a:xfrm>
          <a:prstGeom prst="rect">
            <a:avLst/>
          </a:prstGeom>
        </p:spPr>
      </p:pic>
    </p:spTree>
    <p:extLst>
      <p:ext uri="{BB962C8B-B14F-4D97-AF65-F5344CB8AC3E}">
        <p14:creationId xmlns:p14="http://schemas.microsoft.com/office/powerpoint/2010/main" val="12956812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Run Windows</a:t>
            </a:r>
          </a:p>
        </p:txBody>
      </p:sp>
      <p:sp>
        <p:nvSpPr>
          <p:cNvPr id="3" name="Rectangle 2"/>
          <p:cNvSpPr/>
          <p:nvPr/>
        </p:nvSpPr>
        <p:spPr>
          <a:xfrm>
            <a:off x="895351" y="3020110"/>
            <a:ext cx="10096500" cy="701731"/>
          </a:xfrm>
          <a:prstGeom prst="rect">
            <a:avLst/>
          </a:prstGeom>
        </p:spPr>
        <p:txBody>
          <a:bodyPr wrap="squar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-it </a:t>
            </a:r>
            <a:r>
              <a:rPr lang="en-US" sz="4400" b="1" dirty="0" err="1">
                <a:gradFill>
                  <a:gsLst>
                    <a:gs pos="1250">
                      <a:schemeClr val="tx1"/>
                    </a:gs>
                    <a:gs pos="100000">
                      <a:schemeClr val="tx1"/>
                    </a:gs>
                  </a:gsLst>
                  <a:lin ang="5400000" scaled="0"/>
                </a:gradFill>
                <a:latin typeface="+mj-lt"/>
              </a:rPr>
              <a:t>microsoft</a:t>
            </a:r>
            <a:r>
              <a:rPr lang="en-US" sz="4400" b="1" dirty="0">
                <a:gradFill>
                  <a:gsLst>
                    <a:gs pos="1250">
                      <a:schemeClr val="tx1"/>
                    </a:gs>
                    <a:gs pos="100000">
                      <a:schemeClr val="tx1"/>
                    </a:gs>
                  </a:gsLst>
                  <a:lin ang="5400000" scaled="0"/>
                </a:gradFill>
                <a:latin typeface="+mj-lt"/>
              </a:rPr>
              <a:t>/</a:t>
            </a:r>
            <a:r>
              <a:rPr lang="en-US" sz="4400" b="1" dirty="0" err="1">
                <a:gradFill>
                  <a:gsLst>
                    <a:gs pos="1250">
                      <a:schemeClr val="tx1"/>
                    </a:gs>
                    <a:gs pos="100000">
                      <a:schemeClr val="tx1"/>
                    </a:gs>
                  </a:gsLst>
                  <a:lin ang="5400000" scaled="0"/>
                </a:gradFill>
                <a:latin typeface="+mj-lt"/>
              </a:rPr>
              <a:t>nanoserver</a:t>
            </a:r>
            <a:r>
              <a:rPr lang="en-US" sz="4400" b="1" dirty="0">
                <a:gradFill>
                  <a:gsLst>
                    <a:gs pos="1250">
                      <a:schemeClr val="tx1"/>
                    </a:gs>
                    <a:gs pos="100000">
                      <a:schemeClr val="tx1"/>
                    </a:gs>
                  </a:gsLst>
                  <a:lin ang="5400000" scaled="0"/>
                </a:gradFill>
                <a:latin typeface="+mj-lt"/>
              </a:rPr>
              <a:t> </a:t>
            </a:r>
            <a:r>
              <a:rPr lang="en-US" sz="4400" b="1" dirty="0" err="1">
                <a:gradFill>
                  <a:gsLst>
                    <a:gs pos="1250">
                      <a:schemeClr val="tx1"/>
                    </a:gs>
                    <a:gs pos="100000">
                      <a:schemeClr val="tx1"/>
                    </a:gs>
                  </a:gsLst>
                  <a:lin ang="5400000" scaled="0"/>
                </a:gradFill>
                <a:latin typeface="+mj-lt"/>
              </a:rPr>
              <a:t>cmd</a:t>
            </a:r>
            <a:endParaRPr lang="en-US" sz="4400" b="1"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3211394197"/>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IP Address</a:t>
            </a:r>
          </a:p>
        </p:txBody>
      </p:sp>
      <p:sp>
        <p:nvSpPr>
          <p:cNvPr id="3" name="Rectangle 1"/>
          <p:cNvSpPr>
            <a:spLocks noChangeArrowheads="1"/>
          </p:cNvSpPr>
          <p:nvPr/>
        </p:nvSpPr>
        <p:spPr bwMode="auto">
          <a:xfrm>
            <a:off x="0" y="1827870"/>
            <a:ext cx="22731736" cy="219136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defTabSz="914367" fontAlgn="base">
              <a:lnSpc>
                <a:spcPct val="90000"/>
              </a:lnSpc>
              <a:spcBef>
                <a:spcPct val="20000"/>
              </a:spcBef>
              <a:spcAft>
                <a:spcPct val="0"/>
              </a:spcAft>
              <a:buSzPct val="90000"/>
            </a:pPr>
            <a:r>
              <a:rPr lang="en-US" altLang="en-US" sz="4400" b="1" dirty="0" err="1">
                <a:gradFill>
                  <a:gsLst>
                    <a:gs pos="1250">
                      <a:schemeClr val="tx1"/>
                    </a:gs>
                    <a:gs pos="100000">
                      <a:schemeClr val="tx1"/>
                    </a:gs>
                  </a:gsLst>
                  <a:lin ang="5400000" scaled="0"/>
                </a:gradFill>
                <a:latin typeface="+mj-lt"/>
              </a:rPr>
              <a:t>docker</a:t>
            </a:r>
            <a:r>
              <a:rPr lang="en-US" altLang="en-US" sz="4400" b="1" dirty="0">
                <a:gradFill>
                  <a:gsLst>
                    <a:gs pos="1250">
                      <a:schemeClr val="tx1"/>
                    </a:gs>
                    <a:gs pos="100000">
                      <a:schemeClr val="tx1"/>
                    </a:gs>
                  </a:gsLst>
                  <a:lin ang="5400000" scaled="0"/>
                </a:gradFill>
                <a:latin typeface="+mj-lt"/>
              </a:rPr>
              <a:t> inspect</a:t>
            </a:r>
          </a:p>
          <a:p>
            <a:pPr lvl="0" defTabSz="914367" fontAlgn="base">
              <a:lnSpc>
                <a:spcPct val="90000"/>
              </a:lnSpc>
              <a:spcBef>
                <a:spcPct val="20000"/>
              </a:spcBef>
              <a:spcAft>
                <a:spcPct val="0"/>
              </a:spcAft>
              <a:buSzPct val="90000"/>
            </a:pPr>
            <a:r>
              <a:rPr lang="en-US" altLang="en-US" sz="4400" b="1" dirty="0">
                <a:gradFill>
                  <a:gsLst>
                    <a:gs pos="1250">
                      <a:schemeClr val="tx1"/>
                    </a:gs>
                    <a:gs pos="100000">
                      <a:schemeClr val="tx1"/>
                    </a:gs>
                  </a:gsLst>
                  <a:lin ang="5400000" scaled="0"/>
                </a:gradFill>
                <a:latin typeface="+mj-lt"/>
              </a:rPr>
              <a:t> -f "{{ .</a:t>
            </a:r>
            <a:r>
              <a:rPr lang="en-US" altLang="en-US" sz="4400" b="1" dirty="0" err="1">
                <a:gradFill>
                  <a:gsLst>
                    <a:gs pos="1250">
                      <a:schemeClr val="tx1"/>
                    </a:gs>
                    <a:gs pos="100000">
                      <a:schemeClr val="tx1"/>
                    </a:gs>
                  </a:gsLst>
                  <a:lin ang="5400000" scaled="0"/>
                </a:gradFill>
                <a:latin typeface="+mj-lt"/>
              </a:rPr>
              <a:t>NetworkSettings.Networks.nat.IPAddress</a:t>
            </a:r>
            <a:r>
              <a:rPr lang="en-US" altLang="en-US" sz="4400" b="1" dirty="0">
                <a:gradFill>
                  <a:gsLst>
                    <a:gs pos="1250">
                      <a:schemeClr val="tx1"/>
                    </a:gs>
                    <a:gs pos="100000">
                      <a:schemeClr val="tx1"/>
                    </a:gs>
                  </a:gsLst>
                  <a:lin ang="5400000" scaled="0"/>
                </a:gradFill>
                <a:latin typeface="+mj-lt"/>
              </a:rPr>
              <a:t> }}" </a:t>
            </a:r>
          </a:p>
          <a:p>
            <a:pPr lvl="0" defTabSz="914367" fontAlgn="base">
              <a:lnSpc>
                <a:spcPct val="90000"/>
              </a:lnSpc>
              <a:spcBef>
                <a:spcPct val="20000"/>
              </a:spcBef>
              <a:spcAft>
                <a:spcPct val="0"/>
              </a:spcAft>
              <a:buSzPct val="90000"/>
            </a:pPr>
            <a:r>
              <a:rPr lang="en-US" altLang="en-US" sz="4400" b="1" dirty="0">
                <a:gradFill>
                  <a:gsLst>
                    <a:gs pos="1250">
                      <a:schemeClr val="tx1"/>
                    </a:gs>
                    <a:gs pos="100000">
                      <a:schemeClr val="tx1"/>
                    </a:gs>
                  </a:gsLst>
                  <a:lin ang="5400000" scaled="0"/>
                </a:gradFill>
                <a:latin typeface="+mj-lt"/>
              </a:rPr>
              <a:t>	</a:t>
            </a:r>
            <a:r>
              <a:rPr lang="en-US" altLang="en-US" sz="4400" b="1" dirty="0" err="1">
                <a:gradFill>
                  <a:gsLst>
                    <a:gs pos="1250">
                      <a:schemeClr val="tx1"/>
                    </a:gs>
                    <a:gs pos="100000">
                      <a:schemeClr val="tx1"/>
                    </a:gs>
                  </a:gsLst>
                  <a:lin ang="5400000" scaled="0"/>
                </a:gradFill>
                <a:latin typeface="+mj-lt"/>
              </a:rPr>
              <a:t>containerid</a:t>
            </a:r>
            <a:endParaRPr lang="en-US" altLang="en-US" sz="4400" b="1"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38574787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Run Hyper-V</a:t>
            </a:r>
          </a:p>
        </p:txBody>
      </p:sp>
      <p:sp>
        <p:nvSpPr>
          <p:cNvPr id="3" name="Rectangle 2"/>
          <p:cNvSpPr/>
          <p:nvPr/>
        </p:nvSpPr>
        <p:spPr>
          <a:xfrm>
            <a:off x="104775" y="2858185"/>
            <a:ext cx="12830175" cy="1446550"/>
          </a:xfrm>
          <a:prstGeom prst="rect">
            <a:avLst/>
          </a:prstGeom>
        </p:spPr>
        <p:txBody>
          <a:bodyPr wrap="squar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run -it </a:t>
            </a:r>
          </a:p>
          <a:p>
            <a:pPr defTabSz="914367">
              <a:lnSpc>
                <a:spcPct val="90000"/>
              </a:lnSpc>
              <a:spcBef>
                <a:spcPct val="20000"/>
              </a:spcBef>
              <a:buSzPct val="90000"/>
            </a:pPr>
            <a:r>
              <a:rPr lang="en-US" sz="4400" b="1" dirty="0">
                <a:gradFill>
                  <a:gsLst>
                    <a:gs pos="1250">
                      <a:schemeClr val="tx1"/>
                    </a:gs>
                    <a:gs pos="100000">
                      <a:schemeClr val="tx1"/>
                    </a:gs>
                  </a:gsLst>
                  <a:lin ang="5400000" scaled="0"/>
                </a:gradFill>
                <a:latin typeface="+mj-lt"/>
              </a:rPr>
              <a:t>	--isolation=</a:t>
            </a:r>
            <a:r>
              <a:rPr lang="en-US" sz="4400" b="1" dirty="0" err="1">
                <a:gradFill>
                  <a:gsLst>
                    <a:gs pos="1250">
                      <a:schemeClr val="tx1"/>
                    </a:gs>
                    <a:gs pos="100000">
                      <a:schemeClr val="tx1"/>
                    </a:gs>
                  </a:gsLst>
                  <a:lin ang="5400000" scaled="0"/>
                </a:gradFill>
                <a:latin typeface="+mj-lt"/>
              </a:rPr>
              <a:t>hyperv</a:t>
            </a:r>
            <a:r>
              <a:rPr lang="en-US" sz="4400" b="1" dirty="0">
                <a:gradFill>
                  <a:gsLst>
                    <a:gs pos="1250">
                      <a:schemeClr val="tx1"/>
                    </a:gs>
                    <a:gs pos="100000">
                      <a:schemeClr val="tx1"/>
                    </a:gs>
                  </a:gsLst>
                  <a:lin ang="5400000" scaled="0"/>
                </a:gradFill>
                <a:latin typeface="+mj-lt"/>
              </a:rPr>
              <a:t> 	</a:t>
            </a:r>
            <a:r>
              <a:rPr lang="en-US" sz="4400" b="1" dirty="0" err="1">
                <a:gradFill>
                  <a:gsLst>
                    <a:gs pos="1250">
                      <a:schemeClr val="tx1"/>
                    </a:gs>
                    <a:gs pos="100000">
                      <a:schemeClr val="tx1"/>
                    </a:gs>
                  </a:gsLst>
                  <a:lin ang="5400000" scaled="0"/>
                </a:gradFill>
                <a:latin typeface="+mj-lt"/>
              </a:rPr>
              <a:t>microsoft</a:t>
            </a:r>
            <a:r>
              <a:rPr lang="en-US" sz="4400" b="1" dirty="0">
                <a:gradFill>
                  <a:gsLst>
                    <a:gs pos="1250">
                      <a:schemeClr val="tx1"/>
                    </a:gs>
                    <a:gs pos="100000">
                      <a:schemeClr val="tx1"/>
                    </a:gs>
                  </a:gsLst>
                  <a:lin ang="5400000" scaled="0"/>
                </a:gradFill>
                <a:latin typeface="+mj-lt"/>
              </a:rPr>
              <a:t>/</a:t>
            </a:r>
            <a:r>
              <a:rPr lang="en-US" sz="4400" b="1" dirty="0" err="1">
                <a:gradFill>
                  <a:gsLst>
                    <a:gs pos="1250">
                      <a:schemeClr val="tx1"/>
                    </a:gs>
                    <a:gs pos="100000">
                      <a:schemeClr val="tx1"/>
                    </a:gs>
                  </a:gsLst>
                  <a:lin ang="5400000" scaled="0"/>
                </a:gradFill>
                <a:latin typeface="+mj-lt"/>
              </a:rPr>
              <a:t>nanoserver</a:t>
            </a:r>
            <a:r>
              <a:rPr lang="en-US" sz="4400" b="1" dirty="0">
                <a:gradFill>
                  <a:gsLst>
                    <a:gs pos="1250">
                      <a:schemeClr val="tx1"/>
                    </a:gs>
                    <a:gs pos="100000">
                      <a:schemeClr val="tx1"/>
                    </a:gs>
                  </a:gsLst>
                  <a:lin ang="5400000" scaled="0"/>
                </a:gradFill>
                <a:latin typeface="+mj-lt"/>
              </a:rPr>
              <a:t> </a:t>
            </a:r>
            <a:r>
              <a:rPr lang="en-US" sz="4400" b="1" dirty="0" err="1">
                <a:gradFill>
                  <a:gsLst>
                    <a:gs pos="1250">
                      <a:schemeClr val="tx1"/>
                    </a:gs>
                    <a:gs pos="100000">
                      <a:schemeClr val="tx1"/>
                    </a:gs>
                  </a:gsLst>
                  <a:lin ang="5400000" scaled="0"/>
                </a:gradFill>
                <a:latin typeface="+mj-lt"/>
              </a:rPr>
              <a:t>cmd</a:t>
            </a:r>
            <a:endParaRPr lang="en-US" sz="4400" b="1"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16496176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Shipping Containers Invented</a:t>
            </a:r>
          </a:p>
        </p:txBody>
      </p:sp>
      <p:pic>
        <p:nvPicPr>
          <p:cNvPr id="22" name="Picture 4" descr="https://upload.wikimedia.org/wikipedia/commons/thumb/9/9d/Container_Stacking.jpg/1920px-Container_Stack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28449" y="1785555"/>
            <a:ext cx="6499118" cy="45107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768319" y="6574996"/>
            <a:ext cx="3086221" cy="271554"/>
          </a:xfrm>
          <a:prstGeom prst="rect">
            <a:avLst/>
          </a:prstGeom>
        </p:spPr>
        <p:txBody>
          <a:bodyPr wrap="none">
            <a:spAutoFit/>
          </a:bodyPr>
          <a:lstStyle/>
          <a:p>
            <a:r>
              <a:rPr lang="en-US" sz="1176" dirty="0">
                <a:solidFill>
                  <a:srgbClr val="000000"/>
                </a:solidFill>
                <a:latin typeface="Calibri"/>
              </a:rPr>
              <a:t>https://en.wikipedia.org/wiki/Malcom_McLean</a:t>
            </a:r>
          </a:p>
        </p:txBody>
      </p:sp>
      <p:sp>
        <p:nvSpPr>
          <p:cNvPr id="24" name="Rectangle 23"/>
          <p:cNvSpPr/>
          <p:nvPr/>
        </p:nvSpPr>
        <p:spPr>
          <a:xfrm rot="21372412">
            <a:off x="350930" y="1770745"/>
            <a:ext cx="4826622" cy="4887966"/>
          </a:xfrm>
          <a:prstGeom prst="rect">
            <a:avLst/>
          </a:prstGeom>
          <a:solidFill>
            <a:srgbClr val="FFFFFE"/>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58570" tIns="179285" rIns="358570" bIns="358570">
            <a:spAutoFit/>
          </a:bodyPr>
          <a:lstStyle/>
          <a:p>
            <a:pPr defTabSz="896386">
              <a:defRPr/>
            </a:pPr>
            <a:r>
              <a:rPr lang="en-US" sz="1765" kern="0" dirty="0">
                <a:solidFill>
                  <a:srgbClr val="252525"/>
                </a:solidFill>
                <a:latin typeface="Arial" panose="020B0604020202020204" pitchFamily="34" charset="0"/>
              </a:rPr>
              <a:t>In </a:t>
            </a:r>
            <a:r>
              <a:rPr lang="en-US" sz="1765" b="1" kern="0" dirty="0">
                <a:solidFill>
                  <a:srgbClr val="252525"/>
                </a:solidFill>
                <a:latin typeface="Arial" panose="020B0604020202020204" pitchFamily="34" charset="0"/>
              </a:rPr>
              <a:t>1956</a:t>
            </a:r>
            <a:r>
              <a:rPr lang="en-US" sz="1765" kern="0" dirty="0">
                <a:solidFill>
                  <a:srgbClr val="252525"/>
                </a:solidFill>
                <a:latin typeface="Arial" panose="020B0604020202020204" pitchFamily="34" charset="0"/>
              </a:rPr>
              <a:t>, most cargo was loaded and unloaded by hand.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$5.86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t>
            </a:r>
          </a:p>
          <a:p>
            <a:pPr defTabSz="896386">
              <a:defRPr/>
            </a:pPr>
            <a:endParaRPr lang="en-US" sz="1765" kern="0" dirty="0">
              <a:solidFill>
                <a:srgbClr val="252525"/>
              </a:solidFill>
              <a:latin typeface="Arial" panose="020B0604020202020204" pitchFamily="34" charset="0"/>
            </a:endParaRPr>
          </a:p>
          <a:p>
            <a:pPr defTabSz="896386">
              <a:defRPr/>
            </a:pPr>
            <a:r>
              <a:rPr lang="en-US" sz="1765" b="1" kern="0" dirty="0">
                <a:solidFill>
                  <a:srgbClr val="252525"/>
                </a:solidFill>
                <a:latin typeface="Arial" panose="020B0604020202020204" pitchFamily="34" charset="0"/>
              </a:rPr>
              <a:t>Malcom McLean</a:t>
            </a:r>
            <a:r>
              <a:rPr lang="en-US" sz="1765" kern="0" dirty="0">
                <a:solidFill>
                  <a:srgbClr val="252525"/>
                </a:solidFill>
                <a:latin typeface="Arial" panose="020B0604020202020204" pitchFamily="34" charset="0"/>
              </a:rPr>
              <a:t> born in 1913 developed the modern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sz="1765" kern="0" dirty="0">
                <a:solidFill>
                  <a:srgbClr val="252525"/>
                </a:solidFill>
                <a:latin typeface="Arial" panose="020B0604020202020204" pitchFamily="34" charset="0"/>
              </a:rPr>
              <a:t>, which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sz="1765" kern="0" dirty="0">
                <a:solidFill>
                  <a:srgbClr val="252525"/>
                </a:solidFill>
                <a:latin typeface="Arial" panose="020B0604020202020204" pitchFamily="34" charset="0"/>
              </a:rPr>
              <a:t>. </a:t>
            </a:r>
          </a:p>
          <a:p>
            <a:pPr defTabSz="896386">
              <a:defRPr/>
            </a:pPr>
            <a:r>
              <a:rPr lang="en-US" sz="1765" kern="0" dirty="0">
                <a:solidFill>
                  <a:srgbClr val="252525"/>
                </a:solidFill>
                <a:latin typeface="Arial" panose="020B0604020202020204" pitchFamily="34" charset="0"/>
              </a:rPr>
              <a:t>McLean knew "</a:t>
            </a:r>
            <a:r>
              <a:rPr lang="en-US" sz="1765" u="sng" kern="0" dirty="0">
                <a:solidFill>
                  <a:srgbClr val="252525"/>
                </a:solidFill>
                <a:latin typeface="Arial" panose="020B0604020202020204" pitchFamily="34" charset="0"/>
              </a:rPr>
              <a:t>A ship earns money only when she's at sea</a:t>
            </a:r>
            <a:r>
              <a:rPr lang="en-US" sz="1765" kern="0" dirty="0">
                <a:solidFill>
                  <a:srgbClr val="252525"/>
                </a:solidFill>
                <a:latin typeface="Arial" panose="020B0604020202020204" pitchFamily="34" charset="0"/>
              </a:rPr>
              <a:t>," and based his business on that efficiency.</a:t>
            </a:r>
            <a:endParaRPr lang="en-US" sz="1765" kern="0" dirty="0">
              <a:solidFill>
                <a:srgbClr val="000000"/>
              </a:solidFill>
              <a:latin typeface="Calibri"/>
            </a:endParaRPr>
          </a:p>
          <a:p>
            <a:pPr defTabSz="896386">
              <a:defRPr/>
            </a:pPr>
            <a:endParaRPr lang="en-US" sz="1765" kern="0" dirty="0">
              <a:solidFill>
                <a:srgbClr val="252525"/>
              </a:solidFill>
              <a:latin typeface="Arial" panose="020B0604020202020204" pitchFamily="34" charset="0"/>
            </a:endParaRPr>
          </a:p>
          <a:p>
            <a:pPr defTabSz="896386">
              <a:defRPr/>
            </a:pPr>
            <a:r>
              <a:rPr lang="en-US" sz="1765" kern="0" dirty="0">
                <a:solidFill>
                  <a:srgbClr val="252525"/>
                </a:solidFill>
                <a:latin typeface="Arial" panose="020B0604020202020204" pitchFamily="34" charset="0"/>
              </a:rPr>
              <a:t>Using containers, it cost only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16 cents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 39-fold savings. Containerization also greatly reduced the time to load and unload ships,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improving reliability.</a:t>
            </a:r>
            <a:r>
              <a:rPr lang="en-US" sz="1765" kern="0" dirty="0">
                <a:solidFill>
                  <a:srgbClr val="252525"/>
                </a:solidFill>
                <a:latin typeface="Arial" panose="020B0604020202020204" pitchFamily="34" charset="0"/>
              </a:rPr>
              <a:t> </a:t>
            </a:r>
            <a:endParaRPr lang="en-US" sz="1765" kern="0" dirty="0">
              <a:solidFill>
                <a:srgbClr val="000000"/>
              </a:solidFill>
              <a:latin typeface="Calibri"/>
            </a:endParaRPr>
          </a:p>
        </p:txBody>
      </p:sp>
      <p:pic>
        <p:nvPicPr>
          <p:cNvPr id="25"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2445675" y="2158296"/>
            <a:ext cx="6332498" cy="38770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6" name="Picture 2" descr="Malcolm McLean at railing, Port Newark, 1957 (7312751706).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59669">
            <a:off x="9620236" y="1434474"/>
            <a:ext cx="2214661" cy="22103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0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900"/>
                                        <p:tgtEl>
                                          <p:spTgt spid="24"/>
                                        </p:tgtEl>
                                      </p:cBhvr>
                                    </p:animEffect>
                                  </p:childTnLst>
                                </p:cTn>
                              </p:par>
                              <p:par>
                                <p:cTn id="8" presetID="9" presetClass="entr" presetSubtype="0" fill="hold" nodeType="withEffect">
                                  <p:stCondLst>
                                    <p:cond delay="60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4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21751E-6 2.77349E-6 L -0.59663 0.02247 " pathEditMode="relative" rAng="0" ptsTypes="AA">
                                      <p:cBhvr>
                                        <p:cTn id="23" dur="2100" fill="hold"/>
                                        <p:tgtEl>
                                          <p:spTgt spid="25"/>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0411" y="1860257"/>
            <a:ext cx="5037876" cy="4948342"/>
          </a:xfrm>
        </p:spPr>
        <p:txBody>
          <a:bodyPr/>
          <a:lstStyle/>
          <a:p>
            <a:pPr marL="0" indent="0">
              <a:buNone/>
            </a:pPr>
            <a:r>
              <a:rPr lang="en-US" dirty="0"/>
              <a:t>A text file where you tell Docker what you want in your Docker image</a:t>
            </a:r>
          </a:p>
          <a:p>
            <a:pPr marL="0" indent="0">
              <a:buNone/>
            </a:pPr>
            <a:endParaRPr lang="en-US" sz="1765" dirty="0"/>
          </a:p>
          <a:p>
            <a:pPr marL="0" indent="0">
              <a:buNone/>
            </a:pPr>
            <a:r>
              <a:rPr lang="en-US" dirty="0"/>
              <a:t>Takes a snapshot every command, uses cache for performance</a:t>
            </a:r>
          </a:p>
        </p:txBody>
      </p:sp>
      <p:sp>
        <p:nvSpPr>
          <p:cNvPr id="3" name="Title 2"/>
          <p:cNvSpPr>
            <a:spLocks noGrp="1"/>
          </p:cNvSpPr>
          <p:nvPr>
            <p:ph type="title"/>
          </p:nvPr>
        </p:nvSpPr>
        <p:spPr/>
        <p:txBody>
          <a:bodyPr/>
          <a:lstStyle/>
          <a:p>
            <a:r>
              <a:rPr lang="en-US" dirty="0">
                <a:solidFill>
                  <a:srgbClr val="0072C6"/>
                </a:solidFill>
              </a:rPr>
              <a:t>A Dockerfile is your “recipe”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2308363"/>
            <a:ext cx="5260975" cy="2870947"/>
          </a:xfrm>
          <a:prstGeom prst="rect">
            <a:avLst/>
          </a:prstGeom>
        </p:spPr>
      </p:pic>
    </p:spTree>
    <p:extLst>
      <p:ext uri="{BB962C8B-B14F-4D97-AF65-F5344CB8AC3E}">
        <p14:creationId xmlns:p14="http://schemas.microsoft.com/office/powerpoint/2010/main" val="30337225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Build</a:t>
            </a:r>
          </a:p>
        </p:txBody>
      </p:sp>
      <p:sp>
        <p:nvSpPr>
          <p:cNvPr id="23" name="Content Placeholder 2"/>
          <p:cNvSpPr>
            <a:spLocks noGrp="1"/>
          </p:cNvSpPr>
          <p:nvPr>
            <p:ph type="body" sz="quarter" idx="10"/>
          </p:nvPr>
        </p:nvSpPr>
        <p:spPr>
          <a:xfrm>
            <a:off x="269240" y="1421805"/>
            <a:ext cx="11961545" cy="807045"/>
          </a:xfrm>
          <a:prstGeom prst="rect">
            <a:avLst/>
          </a:prstGeom>
        </p:spPr>
        <p:txBody>
          <a:bodyPr>
            <a:normAutofit/>
          </a:bodyPr>
          <a:lstStyle/>
          <a:p>
            <a:pPr marL="0" indent="0">
              <a:buNone/>
            </a:pPr>
            <a:r>
              <a:rPr lang="en-US" sz="2800" b="1" dirty="0"/>
              <a:t>Creates the image</a:t>
            </a:r>
          </a:p>
          <a:p>
            <a:endParaRPr lang="en-US" sz="3137" b="1" dirty="0"/>
          </a:p>
          <a:p>
            <a:pPr marL="0" indent="0">
              <a:buNone/>
            </a:pPr>
            <a:endParaRPr lang="en-US" dirty="0"/>
          </a:p>
          <a:p>
            <a:pPr marL="0" indent="0">
              <a:buNone/>
            </a:pPr>
            <a:endParaRPr lang="en-US" dirty="0"/>
          </a:p>
        </p:txBody>
      </p:sp>
      <p:sp>
        <p:nvSpPr>
          <p:cNvPr id="30" name="Rectangle 29"/>
          <p:cNvSpPr/>
          <p:nvPr/>
        </p:nvSpPr>
        <p:spPr>
          <a:xfrm>
            <a:off x="2721909" y="3479206"/>
            <a:ext cx="6750502" cy="701731"/>
          </a:xfrm>
          <a:prstGeom prst="rect">
            <a:avLst/>
          </a:prstGeom>
        </p:spPr>
        <p:txBody>
          <a:bodyPr wrap="none">
            <a:spAutoFit/>
          </a:bodyPr>
          <a:lstStyle/>
          <a:p>
            <a:pPr defTabSz="914367">
              <a:lnSpc>
                <a:spcPct val="90000"/>
              </a:lnSpc>
              <a:spcBef>
                <a:spcPct val="20000"/>
              </a:spcBef>
              <a:buSzPct val="90000"/>
            </a:pPr>
            <a:r>
              <a:rPr lang="en-US" sz="4400" b="1" dirty="0" err="1">
                <a:gradFill>
                  <a:gsLst>
                    <a:gs pos="1250">
                      <a:schemeClr val="tx1"/>
                    </a:gs>
                    <a:gs pos="100000">
                      <a:schemeClr val="tx1"/>
                    </a:gs>
                  </a:gsLst>
                  <a:lin ang="5400000" scaled="0"/>
                </a:gradFill>
                <a:latin typeface="+mj-lt"/>
              </a:rPr>
              <a:t>docker</a:t>
            </a:r>
            <a:r>
              <a:rPr lang="en-US" sz="4400" b="1" dirty="0">
                <a:gradFill>
                  <a:gsLst>
                    <a:gs pos="1250">
                      <a:schemeClr val="tx1"/>
                    </a:gs>
                    <a:gs pos="100000">
                      <a:schemeClr val="tx1"/>
                    </a:gs>
                  </a:gsLst>
                  <a:lin ang="5400000" scaled="0"/>
                </a:gradFill>
                <a:latin typeface="+mj-lt"/>
              </a:rPr>
              <a:t> build –t </a:t>
            </a:r>
            <a:r>
              <a:rPr lang="en-US" sz="4400" b="1" dirty="0" err="1">
                <a:gradFill>
                  <a:gsLst>
                    <a:gs pos="1250">
                      <a:schemeClr val="tx1"/>
                    </a:gs>
                    <a:gs pos="100000">
                      <a:schemeClr val="tx1"/>
                    </a:gs>
                  </a:gsLst>
                  <a:lin ang="5400000" scaled="0"/>
                </a:gradFill>
                <a:latin typeface="+mj-lt"/>
              </a:rPr>
              <a:t>aspnetcore</a:t>
            </a:r>
            <a:r>
              <a:rPr lang="en-US" sz="4400" b="1" dirty="0">
                <a:gradFill>
                  <a:gsLst>
                    <a:gs pos="1250">
                      <a:schemeClr val="tx1"/>
                    </a:gs>
                    <a:gs pos="100000">
                      <a:schemeClr val="tx1"/>
                    </a:gs>
                  </a:gsLst>
                  <a:lin ang="5400000" scaled="0"/>
                </a:gradFill>
                <a:latin typeface="+mj-lt"/>
              </a:rPr>
              <a:t> .</a:t>
            </a:r>
          </a:p>
        </p:txBody>
      </p:sp>
      <p:pic>
        <p:nvPicPr>
          <p:cNvPr id="2" name="Picture 1"/>
          <p:cNvPicPr>
            <a:picLocks noChangeAspect="1"/>
          </p:cNvPicPr>
          <p:nvPr/>
        </p:nvPicPr>
        <p:blipFill>
          <a:blip r:embed="rId3"/>
          <a:stretch>
            <a:fillRect/>
          </a:stretch>
        </p:blipFill>
        <p:spPr>
          <a:xfrm>
            <a:off x="13258202" y="2610701"/>
            <a:ext cx="8564170" cy="2438740"/>
          </a:xfrm>
          <a:prstGeom prst="rect">
            <a:avLst/>
          </a:prstGeom>
        </p:spPr>
      </p:pic>
      <p:pic>
        <p:nvPicPr>
          <p:cNvPr id="4" name="Picture 3"/>
          <p:cNvPicPr>
            <a:picLocks noChangeAspect="1"/>
          </p:cNvPicPr>
          <p:nvPr/>
        </p:nvPicPr>
        <p:blipFill>
          <a:blip r:embed="rId4"/>
          <a:stretch>
            <a:fillRect/>
          </a:stretch>
        </p:blipFill>
        <p:spPr>
          <a:xfrm>
            <a:off x="13181991" y="4003956"/>
            <a:ext cx="8716591" cy="5953956"/>
          </a:xfrm>
          <a:prstGeom prst="rect">
            <a:avLst/>
          </a:prstGeom>
        </p:spPr>
      </p:pic>
      <p:pic>
        <p:nvPicPr>
          <p:cNvPr id="5" name="Picture 4"/>
          <p:cNvPicPr>
            <a:picLocks noChangeAspect="1"/>
          </p:cNvPicPr>
          <p:nvPr/>
        </p:nvPicPr>
        <p:blipFill>
          <a:blip r:embed="rId5"/>
          <a:stretch>
            <a:fillRect/>
          </a:stretch>
        </p:blipFill>
        <p:spPr>
          <a:xfrm>
            <a:off x="1351992" y="7408450"/>
            <a:ext cx="9088118" cy="4429743"/>
          </a:xfrm>
          <a:prstGeom prst="rect">
            <a:avLst/>
          </a:prstGeom>
        </p:spPr>
      </p:pic>
    </p:spTree>
    <p:extLst>
      <p:ext uri="{BB962C8B-B14F-4D97-AF65-F5344CB8AC3E}">
        <p14:creationId xmlns:p14="http://schemas.microsoft.com/office/powerpoint/2010/main" val="282324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4.81481E-6 L -0.93359 0.00602 " pathEditMode="relative" rAng="0" ptsTypes="AA">
                                      <p:cBhvr>
                                        <p:cTn id="6" dur="2000" fill="hold"/>
                                        <p:tgtEl>
                                          <p:spTgt spid="2"/>
                                        </p:tgtEl>
                                        <p:attrNameLst>
                                          <p:attrName>ppt_x</p:attrName>
                                          <p:attrName>ppt_y</p:attrName>
                                        </p:attrNameLst>
                                      </p:cBhvr>
                                      <p:rCtr x="-46680" y="30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4.07407E-6 L -0.94153 -0.51041 " pathEditMode="relative" rAng="0" ptsTypes="AA">
                                      <p:cBhvr>
                                        <p:cTn id="10" dur="2000" fill="hold"/>
                                        <p:tgtEl>
                                          <p:spTgt spid="4"/>
                                        </p:tgtEl>
                                        <p:attrNameLst>
                                          <p:attrName>ppt_x</p:attrName>
                                          <p:attrName>ppt_y</p:attrName>
                                        </p:attrNameLst>
                                      </p:cBhvr>
                                      <p:rCtr x="-47083" y="-2553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17 0.04884 L 0.01719 -0.81944 " pathEditMode="relative" rAng="0" ptsTypes="AA">
                                      <p:cBhvr>
                                        <p:cTn id="14" dur="2000" fill="hold"/>
                                        <p:tgtEl>
                                          <p:spTgt spid="5"/>
                                        </p:tgtEl>
                                        <p:attrNameLst>
                                          <p:attrName>ppt_x</p:attrName>
                                          <p:attrName>ppt_y</p:attrName>
                                        </p:attrNameLst>
                                      </p:cBhvr>
                                      <p:rCtr x="911" y="-4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69239" y="1189495"/>
            <a:ext cx="11653523" cy="2383638"/>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557041" y="5084412"/>
            <a:ext cx="1820812" cy="614866"/>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29" name="Group 28"/>
          <p:cNvGrpSpPr/>
          <p:nvPr/>
        </p:nvGrpSpPr>
        <p:grpSpPr>
          <a:xfrm>
            <a:off x="568047" y="4624233"/>
            <a:ext cx="1768002" cy="1227126"/>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7855" tIns="43927" rIns="87855" bIns="43927" numCol="1" anchor="t" anchorCtr="0" compatLnSpc="1">
              <a:prstTxWarp prst="textNoShape">
                <a:avLst/>
              </a:prstTxWarp>
            </a:bodyPr>
            <a:lstStyle/>
            <a:p>
              <a:pPr defTabSz="896010">
                <a:defRPr/>
              </a:pPr>
              <a:endParaRPr lang="en-US" sz="1730"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15346" y="5220684"/>
            <a:ext cx="306474" cy="299513"/>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2"/>
                <a:endParaRPr lang="en-US" sz="1730">
                  <a:solidFill>
                    <a:srgbClr val="505050"/>
                  </a:solidFill>
                  <a:latin typeface="Segoe UI"/>
                </a:endParaRPr>
              </a:p>
            </p:txBody>
          </p:sp>
        </p:grpSp>
      </p:grpSp>
      <p:grpSp>
        <p:nvGrpSpPr>
          <p:cNvPr id="257" name="Group 256"/>
          <p:cNvGrpSpPr/>
          <p:nvPr/>
        </p:nvGrpSpPr>
        <p:grpSpPr>
          <a:xfrm>
            <a:off x="4377853" y="3429000"/>
            <a:ext cx="3510997" cy="3361593"/>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grpSp>
        <p:nvGrpSpPr>
          <p:cNvPr id="6" name="Group 5"/>
          <p:cNvGrpSpPr/>
          <p:nvPr/>
        </p:nvGrpSpPr>
        <p:grpSpPr>
          <a:xfrm>
            <a:off x="7953746" y="5058849"/>
            <a:ext cx="1802655" cy="614866"/>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sp>
        <p:nvSpPr>
          <p:cNvPr id="264" name="Freeform 22"/>
          <p:cNvSpPr>
            <a:spLocks noChangeAspect="1" noEditPoints="1"/>
          </p:cNvSpPr>
          <p:nvPr/>
        </p:nvSpPr>
        <p:spPr bwMode="black">
          <a:xfrm>
            <a:off x="9840225" y="4496698"/>
            <a:ext cx="2047631" cy="127756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7845" tIns="43923" rIns="87845" bIns="43923" numCol="1" anchor="t" anchorCtr="0" compatLnSpc="1">
            <a:prstTxWarp prst="textNoShape">
              <a:avLst/>
            </a:prstTxWarp>
          </a:bodyPr>
          <a:lstStyle/>
          <a:p>
            <a:endParaRPr lang="en-US" sz="1729"/>
          </a:p>
        </p:txBody>
      </p:sp>
    </p:spTree>
    <p:extLst>
      <p:ext uri="{BB962C8B-B14F-4D97-AF65-F5344CB8AC3E}">
        <p14:creationId xmlns:p14="http://schemas.microsoft.com/office/powerpoint/2010/main" val="11363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a:t>Docker Hub and Docker Store</a:t>
            </a:r>
          </a:p>
          <a:p>
            <a:pPr lvl="1"/>
            <a:r>
              <a:rPr lang="en-US" dirty="0"/>
              <a:t>Public, Official and Private image repositories</a:t>
            </a:r>
          </a:p>
          <a:p>
            <a:endParaRPr lang="en-US" dirty="0"/>
          </a:p>
          <a:p>
            <a:r>
              <a:rPr lang="en-US" dirty="0"/>
              <a:t>Docker Trusted Registry</a:t>
            </a:r>
          </a:p>
          <a:p>
            <a:pPr lvl="1"/>
            <a:r>
              <a:rPr lang="en-US" dirty="0"/>
              <a:t>Enterprise Grade Private Registries</a:t>
            </a:r>
          </a:p>
          <a:p>
            <a:endParaRPr lang="en-US" dirty="0"/>
          </a:p>
          <a:p>
            <a:r>
              <a:rPr lang="en-US" dirty="0"/>
              <a:t>Docker Registry</a:t>
            </a:r>
          </a:p>
          <a:p>
            <a:pPr lvl="1"/>
            <a:r>
              <a:rPr lang="en-US" dirty="0"/>
              <a:t>Open source foundation of Hub and DTR</a:t>
            </a:r>
          </a:p>
          <a:p>
            <a:endParaRPr lang="en-US" dirty="0"/>
          </a:p>
          <a:p>
            <a:r>
              <a:rPr lang="en-US" dirty="0"/>
              <a:t>Azure Container Registry</a:t>
            </a:r>
          </a:p>
          <a:p>
            <a:pPr lvl="1"/>
            <a:r>
              <a:rPr lang="en-US" b="1" dirty="0"/>
              <a:t>Currently in Preview</a:t>
            </a:r>
          </a:p>
          <a:p>
            <a:pPr lvl="1"/>
            <a:r>
              <a:rPr lang="en-US" dirty="0"/>
              <a:t>Store your container image in local, network-close storage on Azure</a:t>
            </a:r>
          </a:p>
          <a:p>
            <a:pPr lvl="1"/>
            <a:endParaRPr lang="en-US" dirty="0"/>
          </a:p>
          <a:p>
            <a:pPr lvl="1"/>
            <a:endParaRPr lang="en-US" dirty="0"/>
          </a:p>
        </p:txBody>
      </p:sp>
      <p:pic>
        <p:nvPicPr>
          <p:cNvPr id="6" name="Picture 5"/>
          <p:cNvPicPr>
            <a:picLocks noChangeAspect="1"/>
          </p:cNvPicPr>
          <p:nvPr/>
        </p:nvPicPr>
        <p:blipFill>
          <a:blip r:embed="rId3"/>
          <a:stretch>
            <a:fillRect/>
          </a:stretch>
        </p:blipFill>
        <p:spPr>
          <a:xfrm>
            <a:off x="7515339" y="1860257"/>
            <a:ext cx="4258669" cy="3289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134" name="Rectangle 133"/>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8" name="Group 97"/>
          <p:cNvGrpSpPr/>
          <p:nvPr/>
        </p:nvGrpSpPr>
        <p:grpSpPr>
          <a:xfrm>
            <a:off x="3431004" y="5137211"/>
            <a:ext cx="491767" cy="487863"/>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4" name="Group 103"/>
          <p:cNvGrpSpPr/>
          <p:nvPr/>
        </p:nvGrpSpPr>
        <p:grpSpPr>
          <a:xfrm>
            <a:off x="3431003" y="5665095"/>
            <a:ext cx="491767" cy="487863"/>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9" name="Group 108"/>
          <p:cNvGrpSpPr/>
          <p:nvPr/>
        </p:nvGrpSpPr>
        <p:grpSpPr>
          <a:xfrm>
            <a:off x="3431004" y="6192977"/>
            <a:ext cx="491767" cy="487863"/>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98" name="Group 197"/>
          <p:cNvGrpSpPr/>
          <p:nvPr/>
        </p:nvGrpSpPr>
        <p:grpSpPr>
          <a:xfrm>
            <a:off x="5744360" y="5131828"/>
            <a:ext cx="3042503" cy="996758"/>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147012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134" name="Rectangle 133"/>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72" name="Rectangle 71"/>
          <p:cNvSpPr/>
          <p:nvPr/>
        </p:nvSpPr>
        <p:spPr bwMode="auto">
          <a:xfrm>
            <a:off x="3437259" y="2832382"/>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3922773" y="2832382"/>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74" name="Group 73"/>
          <p:cNvGrpSpPr/>
          <p:nvPr/>
        </p:nvGrpSpPr>
        <p:grpSpPr>
          <a:xfrm>
            <a:off x="3545286" y="2987102"/>
            <a:ext cx="272570" cy="214763"/>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77" name="Rectangle 76"/>
          <p:cNvSpPr/>
          <p:nvPr/>
        </p:nvSpPr>
        <p:spPr bwMode="auto">
          <a:xfrm>
            <a:off x="3437259" y="336026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3922773" y="336026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79" name="Group 78"/>
          <p:cNvGrpSpPr/>
          <p:nvPr/>
        </p:nvGrpSpPr>
        <p:grpSpPr>
          <a:xfrm>
            <a:off x="3583842" y="3488059"/>
            <a:ext cx="179250" cy="232272"/>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nvGrpSpPr>
          <p:cNvPr id="67" name="Group 66"/>
          <p:cNvGrpSpPr/>
          <p:nvPr/>
        </p:nvGrpSpPr>
        <p:grpSpPr>
          <a:xfrm>
            <a:off x="3431004" y="5137211"/>
            <a:ext cx="491767" cy="487863"/>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86" name="Group 85"/>
          <p:cNvGrpSpPr/>
          <p:nvPr/>
        </p:nvGrpSpPr>
        <p:grpSpPr>
          <a:xfrm>
            <a:off x="3431003" y="5665095"/>
            <a:ext cx="491767" cy="487863"/>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91" name="Group 90"/>
          <p:cNvGrpSpPr/>
          <p:nvPr/>
        </p:nvGrpSpPr>
        <p:grpSpPr>
          <a:xfrm>
            <a:off x="3431004" y="6192977"/>
            <a:ext cx="491767" cy="487863"/>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212" name="Group 211"/>
          <p:cNvGrpSpPr/>
          <p:nvPr/>
        </p:nvGrpSpPr>
        <p:grpSpPr>
          <a:xfrm>
            <a:off x="5744360" y="5131828"/>
            <a:ext cx="3042503" cy="996758"/>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79885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3922773" y="1895551"/>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6" name="Rectangle 195"/>
          <p:cNvSpPr/>
          <p:nvPr/>
        </p:nvSpPr>
        <p:spPr bwMode="auto">
          <a:xfrm>
            <a:off x="3922773" y="353875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97" name="Rectangle 196"/>
          <p:cNvSpPr/>
          <p:nvPr/>
        </p:nvSpPr>
        <p:spPr bwMode="auto">
          <a:xfrm>
            <a:off x="3437259" y="1895551"/>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3437259" y="353875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 y="1486746"/>
            <a:ext cx="12193588"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grpSp>
        <p:nvGrpSpPr>
          <p:cNvPr id="74" name="Group 73"/>
          <p:cNvGrpSpPr/>
          <p:nvPr/>
        </p:nvGrpSpPr>
        <p:grpSpPr>
          <a:xfrm>
            <a:off x="3539465" y="2591958"/>
            <a:ext cx="272570" cy="214763"/>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nvGrpSpPr>
          <p:cNvPr id="79" name="Group 78"/>
          <p:cNvGrpSpPr/>
          <p:nvPr/>
        </p:nvGrpSpPr>
        <p:grpSpPr>
          <a:xfrm>
            <a:off x="3583842" y="3666549"/>
            <a:ext cx="179250" cy="232272"/>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89" name="Rectangle 88"/>
          <p:cNvSpPr/>
          <p:nvPr/>
        </p:nvSpPr>
        <p:spPr bwMode="auto">
          <a:xfrm>
            <a:off x="4970614" y="2391447"/>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Applications</a:t>
            </a:r>
          </a:p>
        </p:txBody>
      </p:sp>
      <p:grpSp>
        <p:nvGrpSpPr>
          <p:cNvPr id="5" name="Group 4"/>
          <p:cNvGrpSpPr/>
          <p:nvPr/>
        </p:nvGrpSpPr>
        <p:grpSpPr>
          <a:xfrm>
            <a:off x="4485101" y="2391447"/>
            <a:ext cx="491767" cy="487863"/>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70" name="Rectangle 69"/>
          <p:cNvSpPr/>
          <p:nvPr/>
        </p:nvSpPr>
        <p:spPr bwMode="auto">
          <a:xfrm>
            <a:off x="4970614" y="2899320"/>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6" name="Group 5"/>
          <p:cNvGrpSpPr/>
          <p:nvPr/>
        </p:nvGrpSpPr>
        <p:grpSpPr>
          <a:xfrm>
            <a:off x="4485101" y="2899320"/>
            <a:ext cx="491767" cy="487863"/>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6" name="Rectangle 85"/>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87" name="Rectangle 86"/>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4" name="Group 93"/>
          <p:cNvGrpSpPr/>
          <p:nvPr/>
        </p:nvGrpSpPr>
        <p:grpSpPr>
          <a:xfrm>
            <a:off x="3431004" y="5137211"/>
            <a:ext cx="491767" cy="487863"/>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1" name="Group 100"/>
          <p:cNvGrpSpPr/>
          <p:nvPr/>
        </p:nvGrpSpPr>
        <p:grpSpPr>
          <a:xfrm>
            <a:off x="3431003" y="5665095"/>
            <a:ext cx="491767" cy="487863"/>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06" name="Group 105"/>
          <p:cNvGrpSpPr/>
          <p:nvPr/>
        </p:nvGrpSpPr>
        <p:grpSpPr>
          <a:xfrm>
            <a:off x="3431004" y="6192977"/>
            <a:ext cx="491767" cy="487863"/>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14" name="Group 113"/>
          <p:cNvGrpSpPr/>
          <p:nvPr/>
        </p:nvGrpSpPr>
        <p:grpSpPr>
          <a:xfrm>
            <a:off x="5744360" y="5131828"/>
            <a:ext cx="3042503" cy="996758"/>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323293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 y="1486746"/>
            <a:ext cx="12193588"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Containers </a:t>
            </a:r>
            <a:r>
              <a:rPr lang="en-US" kern="0" dirty="0"/>
              <a:t>= Operating system virtualization</a:t>
            </a:r>
          </a:p>
        </p:txBody>
      </p:sp>
      <p:sp>
        <p:nvSpPr>
          <p:cNvPr id="126" name="TextBox 125"/>
          <p:cNvSpPr txBox="1"/>
          <p:nvPr/>
        </p:nvSpPr>
        <p:spPr>
          <a:xfrm>
            <a:off x="1590" y="4734897"/>
            <a:ext cx="12192000"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t>Traditional virtual machines </a:t>
            </a:r>
            <a:r>
              <a:rPr lang="en-US" kern="0" dirty="0"/>
              <a:t>= hardware virtualization</a:t>
            </a:r>
          </a:p>
        </p:txBody>
      </p:sp>
      <p:sp>
        <p:nvSpPr>
          <p:cNvPr id="73" name="Rectangle 72"/>
          <p:cNvSpPr/>
          <p:nvPr/>
        </p:nvSpPr>
        <p:spPr bwMode="auto">
          <a:xfrm>
            <a:off x="3922773" y="1895551"/>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78" name="Rectangle 77"/>
          <p:cNvSpPr/>
          <p:nvPr/>
        </p:nvSpPr>
        <p:spPr bwMode="auto">
          <a:xfrm>
            <a:off x="3922773" y="3538753"/>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89" name="Rectangle 88"/>
          <p:cNvSpPr/>
          <p:nvPr/>
        </p:nvSpPr>
        <p:spPr bwMode="auto">
          <a:xfrm>
            <a:off x="4970615" y="2391447"/>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chemeClr val="tx2"/>
                </a:solidFill>
              </a:rPr>
              <a:t>Applications</a:t>
            </a:r>
          </a:p>
        </p:txBody>
      </p:sp>
      <p:grpSp>
        <p:nvGrpSpPr>
          <p:cNvPr id="5" name="Group 4"/>
          <p:cNvGrpSpPr/>
          <p:nvPr/>
        </p:nvGrpSpPr>
        <p:grpSpPr>
          <a:xfrm>
            <a:off x="4485101" y="2391447"/>
            <a:ext cx="491767" cy="487863"/>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endParaRPr>
              </a:p>
            </p:txBody>
          </p:sp>
        </p:grpSp>
      </p:grpSp>
      <p:sp>
        <p:nvSpPr>
          <p:cNvPr id="70" name="Rectangle 69"/>
          <p:cNvSpPr/>
          <p:nvPr/>
        </p:nvSpPr>
        <p:spPr bwMode="auto">
          <a:xfrm>
            <a:off x="4970614" y="2899320"/>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US" sz="1568" dirty="0">
                <a:solidFill>
                  <a:schemeClr val="tx2"/>
                </a:solidFill>
              </a:rPr>
              <a:t>Kernel</a:t>
            </a:r>
          </a:p>
        </p:txBody>
      </p:sp>
      <p:grpSp>
        <p:nvGrpSpPr>
          <p:cNvPr id="6" name="Group 5"/>
          <p:cNvGrpSpPr/>
          <p:nvPr/>
        </p:nvGrpSpPr>
        <p:grpSpPr>
          <a:xfrm>
            <a:off x="4485101" y="2899320"/>
            <a:ext cx="491767" cy="487863"/>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408482" y="2029160"/>
            <a:ext cx="690581" cy="835736"/>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105" name="Group 104"/>
          <p:cNvGrpSpPr/>
          <p:nvPr/>
        </p:nvGrpSpPr>
        <p:grpSpPr>
          <a:xfrm>
            <a:off x="7209562" y="2029160"/>
            <a:ext cx="690581" cy="835736"/>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grpSp>
        <p:nvGrpSpPr>
          <p:cNvPr id="112" name="Group 111"/>
          <p:cNvGrpSpPr/>
          <p:nvPr/>
        </p:nvGrpSpPr>
        <p:grpSpPr>
          <a:xfrm>
            <a:off x="8010642" y="2029160"/>
            <a:ext cx="690581" cy="835736"/>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chemeClr val="tx2"/>
                  </a:solidFill>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1"/>
                  </a:solidFill>
                </a:endParaRPr>
              </a:p>
            </p:txBody>
          </p:sp>
        </p:grpSp>
      </p:grpSp>
      <p:sp>
        <p:nvSpPr>
          <p:cNvPr id="218" name="Rectangle 217"/>
          <p:cNvSpPr/>
          <p:nvPr/>
        </p:nvSpPr>
        <p:spPr bwMode="auto">
          <a:xfrm>
            <a:off x="3437259" y="1895551"/>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p:cNvGrpSpPr/>
          <p:nvPr/>
        </p:nvGrpSpPr>
        <p:grpSpPr>
          <a:xfrm>
            <a:off x="3539465" y="2591958"/>
            <a:ext cx="272570" cy="214763"/>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222" name="Rectangle 221"/>
          <p:cNvSpPr/>
          <p:nvPr/>
        </p:nvSpPr>
        <p:spPr bwMode="auto">
          <a:xfrm>
            <a:off x="3437259" y="3538753"/>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3583842" y="3666549"/>
            <a:ext cx="179250" cy="232272"/>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sp>
        <p:nvSpPr>
          <p:cNvPr id="100" name="Rectangle 99"/>
          <p:cNvSpPr/>
          <p:nvPr/>
        </p:nvSpPr>
        <p:spPr bwMode="auto">
          <a:xfrm>
            <a:off x="3922774" y="5137211"/>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1" name="Rectangle 100"/>
          <p:cNvSpPr/>
          <p:nvPr/>
        </p:nvSpPr>
        <p:spPr bwMode="auto">
          <a:xfrm>
            <a:off x="3922773" y="5665095"/>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2" name="Rectangle 101"/>
          <p:cNvSpPr/>
          <p:nvPr/>
        </p:nvSpPr>
        <p:spPr bwMode="auto">
          <a:xfrm>
            <a:off x="3922773" y="6192977"/>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3" name="Group 102"/>
          <p:cNvGrpSpPr/>
          <p:nvPr/>
        </p:nvGrpSpPr>
        <p:grpSpPr>
          <a:xfrm>
            <a:off x="3431004" y="5137211"/>
            <a:ext cx="491767" cy="487863"/>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3" name="Group 122"/>
          <p:cNvGrpSpPr/>
          <p:nvPr/>
        </p:nvGrpSpPr>
        <p:grpSpPr>
          <a:xfrm>
            <a:off x="3431003" y="5665095"/>
            <a:ext cx="491767" cy="487863"/>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29" name="Group 128"/>
          <p:cNvGrpSpPr/>
          <p:nvPr/>
        </p:nvGrpSpPr>
        <p:grpSpPr>
          <a:xfrm>
            <a:off x="3431004" y="6192977"/>
            <a:ext cx="491767" cy="487863"/>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endParaRPr>
              </a:p>
            </p:txBody>
          </p:sp>
        </p:grpSp>
      </p:grpSp>
      <p:grpSp>
        <p:nvGrpSpPr>
          <p:cNvPr id="137" name="Group 136"/>
          <p:cNvGrpSpPr/>
          <p:nvPr/>
        </p:nvGrpSpPr>
        <p:grpSpPr>
          <a:xfrm>
            <a:off x="5744360" y="5131828"/>
            <a:ext cx="3042503" cy="996758"/>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chemeClr val="bg1"/>
                </a:solidFill>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chemeClr val="bg1"/>
                  </a:solidFill>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chemeClr val="bg1"/>
                  </a:solidFill>
                </a:rPr>
                <a:t>VM</a:t>
              </a:r>
            </a:p>
          </p:txBody>
        </p:sp>
      </p:grpSp>
    </p:spTree>
    <p:extLst>
      <p:ext uri="{BB962C8B-B14F-4D97-AF65-F5344CB8AC3E}">
        <p14:creationId xmlns:p14="http://schemas.microsoft.com/office/powerpoint/2010/main" val="27345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endParaRPr lang="en-US" dirty="0">
              <a:solidFill>
                <a:srgbClr val="FFFFFF"/>
              </a:solidFill>
              <a:latin typeface="Segoe UI"/>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5" name="TextBox 34"/>
          <p:cNvSpPr txBox="1"/>
          <p:nvPr/>
        </p:nvSpPr>
        <p:spPr>
          <a:xfrm>
            <a:off x="6391289" y="670088"/>
            <a:ext cx="5202120" cy="2352361"/>
          </a:xfrm>
          <a:prstGeom prst="rect">
            <a:avLst/>
          </a:prstGeom>
          <a:noFill/>
        </p:spPr>
        <p:txBody>
          <a:bodyPr wrap="square" rtlCol="0">
            <a:spAutoFit/>
          </a:bodyPr>
          <a:lstStyle/>
          <a:p>
            <a:pPr defTabSz="914367">
              <a:defRPr/>
            </a:pPr>
            <a:r>
              <a:rPr lang="en-US" sz="3600" dirty="0">
                <a:latin typeface="Segoe UI"/>
              </a:rPr>
              <a:t>Containers are isolated, but share OS and, where appropriate, bins/libraries</a:t>
            </a:r>
          </a:p>
        </p:txBody>
      </p:sp>
    </p:spTree>
    <p:extLst>
      <p:ext uri="{BB962C8B-B14F-4D97-AF65-F5344CB8AC3E}">
        <p14:creationId xmlns:p14="http://schemas.microsoft.com/office/powerpoint/2010/main" val="334762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06500" y="152351"/>
            <a:ext cx="11709400" cy="6362749"/>
          </a:xfrm>
        </p:spPr>
        <p:txBody>
          <a:bodyPr/>
          <a:lstStyle/>
          <a:p>
            <a:r>
              <a:rPr lang="en-US" sz="16600" dirty="0"/>
              <a:t>Docker, </a:t>
            </a:r>
            <a:br>
              <a:rPr lang="en-US" sz="16600" dirty="0"/>
            </a:br>
            <a:r>
              <a:rPr lang="en-US" sz="16600" dirty="0"/>
              <a:t>	Docker, </a:t>
            </a:r>
            <a:br>
              <a:rPr lang="en-US" sz="16600" dirty="0"/>
            </a:br>
            <a:r>
              <a:rPr lang="en-US" sz="16600" dirty="0"/>
              <a:t>		Docker</a:t>
            </a:r>
          </a:p>
        </p:txBody>
      </p:sp>
    </p:spTree>
    <p:extLst>
      <p:ext uri="{BB962C8B-B14F-4D97-AF65-F5344CB8AC3E}">
        <p14:creationId xmlns:p14="http://schemas.microsoft.com/office/powerpoint/2010/main" val="2403416353"/>
      </p:ext>
    </p:extLst>
  </p:cSld>
  <p:clrMapOvr>
    <a:masterClrMapping/>
  </p:clrMapOvr>
  <p:transition>
    <p:fade/>
  </p:transition>
</p:sld>
</file>

<file path=ppt/theme/theme1.xml><?xml version="1.0" encoding="utf-8"?>
<a:theme xmlns:a="http://schemas.openxmlformats.org/drawingml/2006/main" name="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Product_Brand_template_16-9_WHITE_Cyan-accent_wLogo" id="{A3B6D657-96C9-40A3-A82E-E7B855124956}" vid="{E38D32FA-76BA-478E-B030-10EE2B3A473B}"/>
    </a:ext>
  </a:extLst>
</a:theme>
</file>

<file path=ppt/theme/theme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docProps/app.xml><?xml version="1.0" encoding="utf-8"?>
<Properties xmlns="http://schemas.openxmlformats.org/officeDocument/2006/extended-properties" xmlns:vt="http://schemas.openxmlformats.org/officeDocument/2006/docPropsVTypes">
  <TotalTime>1340</TotalTime>
  <Words>2140</Words>
  <Application>Microsoft Office PowerPoint</Application>
  <PresentationFormat>Widescreen</PresentationFormat>
  <Paragraphs>428</Paragraphs>
  <Slides>33</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Calibri</vt:lpstr>
      <vt:lpstr>Consolas</vt:lpstr>
      <vt:lpstr>Corbel</vt:lpstr>
      <vt:lpstr>Segoe UI</vt:lpstr>
      <vt:lpstr>Segoe UI Light</vt:lpstr>
      <vt:lpstr>Wingdings</vt:lpstr>
      <vt:lpstr>MSVID_White_16x9_2012-08-18</vt:lpstr>
      <vt:lpstr>1_5-30711_TR22_BO_CT_Template</vt:lpstr>
      <vt:lpstr>Intro to Docker </vt:lpstr>
      <vt:lpstr>Before Container Standards</vt:lpstr>
      <vt:lpstr>Shipping Containers Invented</vt:lpstr>
      <vt:lpstr>What is a container?</vt:lpstr>
      <vt:lpstr>What is a container?</vt:lpstr>
      <vt:lpstr>What is a container?</vt:lpstr>
      <vt:lpstr>What is a container?</vt:lpstr>
      <vt:lpstr>PowerPoint Presentation</vt:lpstr>
      <vt:lpstr>Docker,   Docker,    Docker</vt:lpstr>
      <vt:lpstr>PowerPoint Presentation</vt:lpstr>
      <vt:lpstr>Container runtimes other than Docker</vt:lpstr>
      <vt:lpstr>PowerPoint Presentation</vt:lpstr>
      <vt:lpstr>What about Windows?</vt:lpstr>
      <vt:lpstr>What is a Windows container?</vt:lpstr>
      <vt:lpstr>What is a Windows container?</vt:lpstr>
      <vt:lpstr>Just like Linux containers…. With a bonus.</vt:lpstr>
      <vt:lpstr>Linux Containers on Hyper-V</vt:lpstr>
      <vt:lpstr>Why containers?</vt:lpstr>
      <vt:lpstr>How do containers make it easier?</vt:lpstr>
      <vt:lpstr>Docker Specifics</vt:lpstr>
      <vt:lpstr>Terminology</vt:lpstr>
      <vt:lpstr>Terminology</vt:lpstr>
      <vt:lpstr>Docker Run</vt:lpstr>
      <vt:lpstr>Docker Images</vt:lpstr>
      <vt:lpstr>Docker ps</vt:lpstr>
      <vt:lpstr>Switching to Windows</vt:lpstr>
      <vt:lpstr>Docker Run Windows</vt:lpstr>
      <vt:lpstr>Getting IP Address</vt:lpstr>
      <vt:lpstr>Docker Run Hyper-V</vt:lpstr>
      <vt:lpstr>A Dockerfile is your “recipe”</vt:lpstr>
      <vt:lpstr>Docker Build</vt:lpstr>
      <vt:lpstr>Image Registries </vt:lpstr>
      <vt:lpstr>Image Registries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container?</dc:title>
  <dc:creator>James Sturtevant</dc:creator>
  <cp:lastModifiedBy>James Sturtevant</cp:lastModifiedBy>
  <cp:revision>107</cp:revision>
  <dcterms:created xsi:type="dcterms:W3CDTF">2016-03-28T20:48:44Z</dcterms:created>
  <dcterms:modified xsi:type="dcterms:W3CDTF">2017-06-02T18:12:35Z</dcterms:modified>
</cp:coreProperties>
</file>